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1pPr>
    <a:lvl2pPr marL="0" marR="0" indent="2286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2pPr>
    <a:lvl3pPr marL="0" marR="0" indent="4572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3pPr>
    <a:lvl4pPr marL="0" marR="0" indent="6858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4pPr>
    <a:lvl5pPr marL="0" marR="0" indent="9144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5pPr>
    <a:lvl6pPr marL="0" marR="0" indent="11430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6pPr>
    <a:lvl7pPr marL="0" marR="0" indent="13716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7pPr>
    <a:lvl8pPr marL="0" marR="0" indent="16002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8pPr>
    <a:lvl9pPr marL="0" marR="0" indent="18288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FA5AFD75-C70C-43BB-B5B0-0F9F525E8D6D}"/>
    <pc:docChg chg="delSld">
      <pc:chgData name="K Madhusudhan" userId="0b39b63d-97d2-416c-a0dd-10dec61b2c53" providerId="ADAL" clId="{FA5AFD75-C70C-43BB-B5B0-0F9F525E8D6D}" dt="2024-05-17T12:07:59.770" v="0" actId="47"/>
      <pc:docMkLst>
        <pc:docMk/>
      </pc:docMkLst>
      <pc:sldChg chg="del">
        <pc:chgData name="K Madhusudhan" userId="0b39b63d-97d2-416c-a0dd-10dec61b2c53" providerId="ADAL" clId="{FA5AFD75-C70C-43BB-B5B0-0F9F525E8D6D}" dt="2024-05-17T12:07:59.770" v="0" actId="47"/>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xfrm>
            <a:off x="1143000" y="685800"/>
            <a:ext cx="4572000" cy="3429000"/>
          </a:xfrm>
          <a:prstGeom prst="rect">
            <a:avLst/>
          </a:prstGeom>
        </p:spPr>
        <p:txBody>
          <a:bodyPr/>
          <a:lstStyle/>
          <a:p>
            <a:endParaRPr/>
          </a:p>
        </p:txBody>
      </p:sp>
      <p:sp>
        <p:nvSpPr>
          <p:cNvPr id="78" name="Shape 7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457200" defTabSz="546100" latinLnBrk="0">
      <a:defRPr sz="2000">
        <a:latin typeface="Lucida Grande"/>
        <a:ea typeface="Lucida Grande"/>
        <a:cs typeface="Lucida Grande"/>
        <a:sym typeface="Lucida Grande"/>
      </a:defRPr>
    </a:lvl2pPr>
    <a:lvl3pPr indent="914400" defTabSz="546100" latinLnBrk="0">
      <a:defRPr sz="2000">
        <a:latin typeface="Lucida Grande"/>
        <a:ea typeface="Lucida Grande"/>
        <a:cs typeface="Lucida Grande"/>
        <a:sym typeface="Lucida Grande"/>
      </a:defRPr>
    </a:lvl3pPr>
    <a:lvl4pPr indent="1371600" defTabSz="546100" latinLnBrk="0">
      <a:defRPr sz="2000">
        <a:latin typeface="Lucida Grande"/>
        <a:ea typeface="Lucida Grande"/>
        <a:cs typeface="Lucida Grande"/>
        <a:sym typeface="Lucida Grande"/>
      </a:defRPr>
    </a:lvl4pPr>
    <a:lvl5pPr indent="1828800" defTabSz="546100" latinLnBrk="0">
      <a:defRPr sz="2000">
        <a:latin typeface="Lucida Grande"/>
        <a:ea typeface="Lucida Grande"/>
        <a:cs typeface="Lucida Grande"/>
        <a:sym typeface="Lucida Grande"/>
      </a:defRPr>
    </a:lvl5pPr>
    <a:lvl6pPr indent="2286000" defTabSz="546100" latinLnBrk="0">
      <a:defRPr sz="2000">
        <a:latin typeface="Lucida Grande"/>
        <a:ea typeface="Lucida Grande"/>
        <a:cs typeface="Lucida Grande"/>
        <a:sym typeface="Lucida Grande"/>
      </a:defRPr>
    </a:lvl6pPr>
    <a:lvl7pPr indent="2743200" defTabSz="546100" latinLnBrk="0">
      <a:defRPr sz="2000">
        <a:latin typeface="Lucida Grande"/>
        <a:ea typeface="Lucida Grande"/>
        <a:cs typeface="Lucida Grande"/>
        <a:sym typeface="Lucida Grande"/>
      </a:defRPr>
    </a:lvl7pPr>
    <a:lvl8pPr indent="3200400" defTabSz="546100" latinLnBrk="0">
      <a:defRPr sz="2000">
        <a:latin typeface="Lucida Grande"/>
        <a:ea typeface="Lucida Grande"/>
        <a:cs typeface="Lucida Grande"/>
        <a:sym typeface="Lucida Grande"/>
      </a:defRPr>
    </a:lvl8pPr>
    <a:lvl9pPr indent="3657600" defTabSz="5461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noRot="1" noChangeAspect="1"/>
          </p:cNvSpPr>
          <p:nvPr>
            <p:ph type="sldImg"/>
          </p:nvPr>
        </p:nvSpPr>
        <p:spPr>
          <a:xfrm>
            <a:off x="381000" y="685800"/>
            <a:ext cx="6096000" cy="3429000"/>
          </a:xfrm>
          <a:prstGeom prst="rect">
            <a:avLst/>
          </a:prstGeom>
        </p:spPr>
        <p:txBody>
          <a:bodyPr/>
          <a:lstStyle/>
          <a:p>
            <a:endParaRPr/>
          </a:p>
        </p:txBody>
      </p:sp>
      <p:sp>
        <p:nvSpPr>
          <p:cNvPr id="87" name="Shape 87"/>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This lecture introduces the concept of the ADT Map. </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If you need to check the meaning of a word, you look it up in a Map. If you need a friend’s address, you consult your address book. If you need someone’s telephone number, you check your list of contacts on your cell phone, use a telephone directory, or search for it online. Each of these examples involves a kind of Map. This lecture describes and uses an abstract data type that generalizes our everyday notion of a Map.   The previous examples—finding a word’s definition, a friend’s address, or someone’s tele- phone number—are all examples of searching a Map. In a previous lecture, we examined how to search a list. We’ll see that a Map provides a more powerful way to organize data that will be searched.</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The ADT Map—also called a </a:t>
            </a:r>
            <a:r>
              <a:rPr b="1"/>
              <a:t>map</a:t>
            </a:r>
            <a:r>
              <a:t>, </a:t>
            </a:r>
            <a:r>
              <a:rPr b="1"/>
              <a:t>table</a:t>
            </a:r>
            <a:r>
              <a:t>, or </a:t>
            </a:r>
            <a:r>
              <a:rPr b="1"/>
              <a:t>associative array</a:t>
            </a:r>
            <a:r>
              <a:t>—contains entries that each have two parts:</a:t>
            </a:r>
          </a:p>
          <a:p>
            <a:pPr>
              <a:defRPr sz="1800">
                <a:latin typeface="Times New Roman"/>
                <a:ea typeface="Times New Roman"/>
                <a:cs typeface="Times New Roman"/>
                <a:sym typeface="Times New Roman"/>
              </a:defRPr>
            </a:pPr>
            <a:r>
              <a:t>@@A </a:t>
            </a:r>
            <a:r>
              <a:rPr b="1"/>
              <a:t>keyword</a:t>
            </a:r>
            <a:r>
              <a:t>—usually called a search key—such as an English word or a person’s name: Some dictionaries have distinct search keys, but others allow two or more entries to have the same search key. For example, a Map of student records organized by student identification numbers has distinct search keys, since those numbers are unique. On the other hand, an English- language Map has duplicate search keys, since it often has several meanings for a word. For example, my Map has three entries for the word “book”: One is a noun, one is a verb, and one is an adjective.</a:t>
            </a:r>
          </a:p>
          <a:p>
            <a:pPr>
              <a:defRPr sz="1800">
                <a:latin typeface="Times New Roman"/>
                <a:ea typeface="Times New Roman"/>
                <a:cs typeface="Times New Roman"/>
                <a:sym typeface="Times New Roman"/>
              </a:defRPr>
            </a:pPr>
            <a:br/>
            <a:r>
              <a:t>@@A </a:t>
            </a:r>
            <a:r>
              <a:rPr b="1"/>
              <a:t>value</a:t>
            </a:r>
            <a:r>
              <a:t>—such as a definition, an address, or a telephone number—associated with that key</a:t>
            </a:r>
          </a:p>
          <a:p>
            <a:pPr>
              <a:defRPr sz="1800">
                <a:latin typeface="Times New Roman"/>
                <a:ea typeface="Times New Roman"/>
                <a:cs typeface="Times New Roman"/>
                <a:sym typeface="Times New Roman"/>
              </a:defRPr>
            </a:pPr>
            <a:r>
              <a:t>The search key enables you to locate the desired entry.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Here is an example of a glossary that could be from our textbook. </a:t>
            </a:r>
          </a:p>
          <a:p>
            <a:pPr>
              <a:defRPr sz="1800">
                <a:latin typeface="Times New Roman"/>
                <a:ea typeface="Times New Roman"/>
                <a:cs typeface="Times New Roman"/>
                <a:sym typeface="Times New Roman"/>
              </a:defRPr>
            </a:pPr>
            <a:r>
              <a:t>@@ Each entry has a word as the search key and the word’s definition as the value associated with the key.</a:t>
            </a:r>
          </a:p>
          <a:p>
            <a:pPr>
              <a:defRPr sz="1800">
                <a:latin typeface="Times New Roman"/>
                <a:ea typeface="Times New Roman"/>
                <a:cs typeface="Times New Roman"/>
                <a:sym typeface="Times New Roman"/>
              </a:defRPr>
            </a:pPr>
            <a:r>
              <a:t>@@  In general, the search keys and values in an ADT Map are objects. Each search key is paired with a corresponding value.</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The ADT Map organizes and identifies its entries by their search keys, rather than by another criterion such as position. Thus, you can retrieve or remove an entry from a Map given only the entry’s search key. The fact that every entry in a Map has a search key distinguishes the Map from other ADTs such as a list. Although you certainly could put an entry that has a search key in a </a:t>
            </a:r>
            <a:r>
              <a:rPr b="1"/>
              <a:t>list</a:t>
            </a:r>
            <a:r>
              <a:t>, a </a:t>
            </a:r>
            <a:r>
              <a:rPr b="1"/>
              <a:t>list’s</a:t>
            </a:r>
            <a:r>
              <a:t> data is organized by </a:t>
            </a:r>
            <a:r>
              <a:rPr b="1"/>
              <a:t>position</a:t>
            </a:r>
            <a:r>
              <a:t>, not by search key.</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 Printed versions of a natural-language Map, a telephone directory, a library catalog, and a thesaurus all have entries sorted by their search keys. These databases are dictionaries, </a:t>
            </a:r>
            <a:r>
              <a:rPr i="1"/>
              <a:t>but the ADT Map does not require sorted entries</a:t>
            </a:r>
            <a:r>
              <a:t>. </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r>
              <a:t>Why do our examples of printed dictionaries sort their entries? This makes it easier for the reader to find a particular entry. In contrast, if you searched a computerized thesaurus for a word, you would not be aware of the order of its entries. Nor would you care, as long as you could retrieve a particular entry. Thus, </a:t>
            </a:r>
            <a:r>
              <a:rPr i="1"/>
              <a:t>whether a Map has sorted or unsorted search keys is more of an implementation detail than a necessary characteristic of the Map</a:t>
            </a:r>
            <a:r>
              <a:t>. But remember that </a:t>
            </a:r>
            <a:r>
              <a:rPr b="1"/>
              <a:t>the details</a:t>
            </a:r>
            <a:r>
              <a:t> of any implementation </a:t>
            </a:r>
            <a:r>
              <a:rPr b="1"/>
              <a:t>affect the efficiencies</a:t>
            </a:r>
            <a:r>
              <a:t> of the ADT operations in various ways.</a:t>
            </a: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a:p>
            <a:pPr>
              <a:defRPr sz="1800">
                <a:latin typeface="Times New Roman"/>
                <a:ea typeface="Times New Roman"/>
                <a:cs typeface="Times New Roman"/>
                <a:sym typeface="Times New Roman"/>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The ADT Map has the same major operations—insert, delete, retrieve, search, and traverse— that are common to most databases, even if a particular implementation sorts its entries or allows duplicate search keys. Because we are finding items based on search keys an important design decision we must make is</a:t>
            </a:r>
          </a:p>
          <a:p>
            <a:pPr>
              <a:defRPr>
                <a:latin typeface="Times New Roman"/>
                <a:ea typeface="Times New Roman"/>
                <a:cs typeface="Times New Roman"/>
                <a:sym typeface="Times New Roman"/>
              </a:defRPr>
            </a:pPr>
            <a:r>
              <a:t>@@ whether or not to permit duplicate search keys in our Map.</a:t>
            </a:r>
          </a:p>
          <a:p>
            <a:pPr>
              <a:defRPr>
                <a:latin typeface="Times New Roman"/>
                <a:ea typeface="Times New Roman"/>
                <a:cs typeface="Times New Roman"/>
                <a:sym typeface="Times New Roman"/>
              </a:defRPr>
            </a:pPr>
            <a:r>
              <a:t>If we decide on Distinct search keys, The method </a:t>
            </a:r>
            <a:r>
              <a:rPr b="1"/>
              <a:t>add</a:t>
            </a:r>
            <a:r>
              <a:t> can ensure that the search keys in a Map are distinct. If key is already in the Map, the operation </a:t>
            </a:r>
            <a:r>
              <a:rPr b="1"/>
              <a:t>add(key, value) </a:t>
            </a:r>
            <a:r>
              <a:t>could either refuse to add another key-value entry </a:t>
            </a:r>
            <a:r>
              <a:rPr b="1"/>
              <a:t>or change</a:t>
            </a:r>
            <a:r>
              <a:t> the existing value associated with key to the new value. In this second case, the method could return the old replaced value instead of not having an output, as indicated earlier.</a:t>
            </a:r>
          </a:p>
          <a:p>
            <a:pPr>
              <a:defRPr>
                <a:latin typeface="Times New Roman"/>
                <a:ea typeface="Times New Roman"/>
                <a:cs typeface="Times New Roman"/>
                <a:sym typeface="Times New Roman"/>
              </a:defRPr>
            </a:pPr>
            <a:r>
              <a:t>Regardless of how </a:t>
            </a:r>
            <a:r>
              <a:rPr b="1"/>
              <a:t>add</a:t>
            </a:r>
            <a:r>
              <a:t> guarantees distinct search keys, the remaining methods can have simpler implementations than if duplicate search keys are allowed. For example, the methods </a:t>
            </a:r>
            <a:r>
              <a:rPr b="1"/>
              <a:t>remove</a:t>
            </a:r>
            <a:r>
              <a:t> and </a:t>
            </a:r>
            <a:r>
              <a:rPr b="1"/>
              <a:t>getValue</a:t>
            </a:r>
            <a:r>
              <a:t> will either find the one value associated with a given search key or discover that no such entry exists.</a:t>
            </a:r>
          </a:p>
          <a:p>
            <a:pPr>
              <a:defRPr>
                <a:latin typeface="Times New Roman"/>
                <a:ea typeface="Times New Roman"/>
                <a:cs typeface="Times New Roman"/>
                <a:sym typeface="Times New Roman"/>
              </a:defRPr>
            </a:pPr>
            <a:r>
              <a:t>@@ If we permit Duplicate search keys - the method </a:t>
            </a:r>
            <a:r>
              <a:rPr b="1"/>
              <a:t>add</a:t>
            </a:r>
            <a:r>
              <a:t> will adds every given key-value entry to a Map, the methods </a:t>
            </a:r>
            <a:r>
              <a:rPr b="1"/>
              <a:t>remove</a:t>
            </a:r>
            <a:r>
              <a:t> and </a:t>
            </a:r>
            <a:r>
              <a:rPr b="1"/>
              <a:t>getValue</a:t>
            </a:r>
            <a:r>
              <a:t> must deal with multiple entries that have the same search key. </a:t>
            </a:r>
          </a:p>
          <a:p>
            <a:pPr>
              <a:defRPr>
                <a:latin typeface="Times New Roman"/>
                <a:ea typeface="Times New Roman"/>
                <a:cs typeface="Times New Roman"/>
                <a:sym typeface="Times New Roman"/>
              </a:defRPr>
            </a:pPr>
            <a:r>
              <a:t>Which entry should be </a:t>
            </a:r>
            <a:r>
              <a:rPr b="1"/>
              <a:t>removed</a:t>
            </a:r>
            <a:r>
              <a:t> or </a:t>
            </a:r>
            <a:r>
              <a:rPr b="1"/>
              <a:t>returned</a:t>
            </a:r>
            <a:r>
              <a:t>? The method </a:t>
            </a:r>
            <a:r>
              <a:rPr b="1"/>
              <a:t>remove</a:t>
            </a:r>
            <a:r>
              <a:t> could either remove the fi</a:t>
            </a:r>
            <a:r>
              <a:rPr b="1"/>
              <a:t>rst value it finds </a:t>
            </a:r>
            <a:r>
              <a:t>or remove </a:t>
            </a:r>
            <a:r>
              <a:rPr b="1"/>
              <a:t>all</a:t>
            </a:r>
            <a:r>
              <a:t> values associated with the given search key. </a:t>
            </a:r>
          </a:p>
          <a:p>
            <a:pPr>
              <a:defRPr>
                <a:latin typeface="Times New Roman"/>
                <a:ea typeface="Times New Roman"/>
                <a:cs typeface="Times New Roman"/>
                <a:sym typeface="Times New Roman"/>
              </a:defRPr>
            </a:pPr>
            <a:r>
              <a:t>If </a:t>
            </a:r>
            <a:r>
              <a:rPr b="1"/>
              <a:t>getValue</a:t>
            </a:r>
            <a:r>
              <a:t> returns an object, it could return the first value it finds. Or you could modify </a:t>
            </a:r>
            <a:r>
              <a:rPr b="1"/>
              <a:t>getValue</a:t>
            </a:r>
            <a:r>
              <a:t> </a:t>
            </a:r>
            <a:r>
              <a:rPr b="1"/>
              <a:t>to return a list of values</a:t>
            </a:r>
            <a:r>
              <a:t>, for example.</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For simplicity, we our examples will assume distinct search keys so now </a:t>
            </a:r>
            <a:r>
              <a:rPr sz="1800"/>
              <a:t>Let’s look at the specifications for our Map with distinct keys.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xfrm>
            <a:off x="381000" y="685800"/>
            <a:ext cx="6096000" cy="3429000"/>
          </a:xfrm>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here we have our entries</a:t>
            </a:r>
          </a:p>
          <a:p>
            <a:pPr>
              <a:defRPr>
                <a:latin typeface="Times New Roman"/>
                <a:ea typeface="Times New Roman"/>
                <a:cs typeface="Times New Roman"/>
                <a:sym typeface="Times New Roman"/>
              </a:defRPr>
            </a:pPr>
            <a:r>
              <a:t>@@ and the array that holds them</a:t>
            </a:r>
          </a:p>
          <a:p>
            <a:pPr>
              <a:defRPr>
                <a:latin typeface="Times New Roman"/>
                <a:ea typeface="Times New Roman"/>
                <a:cs typeface="Times New Roman"/>
                <a:sym typeface="Times New Roman"/>
              </a:defRPr>
            </a:pPr>
            <a:r>
              <a:t>@@ we are asked to add and entry for Mark Martin to the Map</a:t>
            </a:r>
          </a:p>
          <a:p>
            <a:pPr>
              <a:defRPr>
                <a:latin typeface="Times New Roman"/>
                <a:ea typeface="Times New Roman"/>
                <a:cs typeface="Times New Roman"/>
                <a:sym typeface="Times New Roman"/>
              </a:defRPr>
            </a:pPr>
            <a:r>
              <a:t>@@ we first ensure capacity by creating a reference to the current Map</a:t>
            </a:r>
          </a:p>
          <a:p>
            <a:pPr>
              <a:defRPr>
                <a:latin typeface="Times New Roman"/>
                <a:ea typeface="Times New Roman"/>
                <a:cs typeface="Times New Roman"/>
                <a:sym typeface="Times New Roman"/>
              </a:defRPr>
            </a:pPr>
            <a:r>
              <a:t>@@ and then creating a new double-size array for our Map</a:t>
            </a:r>
          </a:p>
          <a:p>
            <a:pPr>
              <a:defRPr>
                <a:latin typeface="Times New Roman"/>
                <a:ea typeface="Times New Roman"/>
                <a:cs typeface="Times New Roman"/>
                <a:sym typeface="Times New Roman"/>
              </a:defRPr>
            </a:pPr>
            <a:r>
              <a:t>@@  and copying the current references to that array</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we then need to make room for the new entry by shift the contents of subsequent array locations toward the end of the array </a:t>
            </a:r>
          </a:p>
          <a:p>
            <a:pPr>
              <a:defRPr>
                <a:latin typeface="Times New Roman"/>
                <a:ea typeface="Times New Roman"/>
                <a:cs typeface="Times New Roman"/>
                <a:sym typeface="Times New Roman"/>
              </a:defRPr>
            </a:pPr>
            <a:r>
              <a:t>@@ starting with the last entry</a:t>
            </a:r>
          </a:p>
          <a:p>
            <a:pPr>
              <a:defRPr>
                <a:latin typeface="Times New Roman"/>
                <a:ea typeface="Times New Roman"/>
                <a:cs typeface="Times New Roman"/>
                <a:sym typeface="Times New Roman"/>
              </a:defRPr>
            </a:pPr>
            <a:r>
              <a:t>@@ we can then add the entry to the Map</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Notice that we copied these references twice - for a small array such as this, that is not a lot of extra work. But for an array of thousands of items, we want to reduce the amount of “double-copying” that occurs.</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Can we do that here?  And still have a method flexible enough to not increase capacity when not necessary?  We we can, so let’s see how our new “makeRoomAndCapacity” method works</a:t>
            </a:r>
          </a:p>
          <a:p>
            <a:pPr>
              <a:defRPr>
                <a:latin typeface="Times New Roman"/>
                <a:ea typeface="Times New Roman"/>
                <a:cs typeface="Times New Roman"/>
                <a:sym typeface="Times New Roman"/>
              </a:defRPr>
            </a:pPr>
            <a:r>
              <a:t> </a:t>
            </a:r>
          </a:p>
          <a:p>
            <a:pPr>
              <a:defRPr>
                <a:latin typeface="Times New Roman"/>
                <a:ea typeface="Times New Roman"/>
                <a:cs typeface="Times New Roman"/>
                <a:sym typeface="Times New Roman"/>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xfrm>
            <a:off x="381000" y="685800"/>
            <a:ext cx="6096000" cy="3429000"/>
          </a:xfrm>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Let’s begin with our Map filled to capacity and our request to add the entry for Mark Martin.</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in this example, we need to both increase the Map size and make room for the entry, so we begin the same way we did in our old ensureCapacity method and create a reference to the old Map and  new double-size array</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Now, when we copy the references, we only copy up to the point where our new entry will be inserted. </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Entries after the location where we insert our new entry are shift to the subsequent array location when when we copy the reference, thereby saving us recopying.</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We can then add our new entry at the appropriate location.</a:t>
            </a:r>
          </a:p>
          <a:p>
            <a:pPr>
              <a:defRPr>
                <a:latin typeface="Times New Roman"/>
                <a:ea typeface="Times New Roman"/>
                <a:cs typeface="Times New Roman"/>
                <a:sym typeface="Times New Roman"/>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ti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924050" y="2305050"/>
            <a:ext cx="21812250" cy="4629150"/>
          </a:xfrm>
          <a:prstGeom prst="rect">
            <a:avLst/>
          </a:prstGeom>
          <a:effectLst>
            <a:outerShdw blurRad="38100" dist="12700" dir="5400000" rotWithShape="0">
              <a:srgbClr val="000000">
                <a:alpha val="75000"/>
              </a:srgbClr>
            </a:outerShdw>
          </a:effectLst>
        </p:spPr>
        <p:txBody>
          <a:bodyPr anchor="b"/>
          <a:lstStyle>
            <a:lvl1pPr algn="ctr"/>
          </a:lstStyle>
          <a:p>
            <a:r>
              <a:t>Title Text</a:t>
            </a:r>
          </a:p>
        </p:txBody>
      </p:sp>
      <p:sp>
        <p:nvSpPr>
          <p:cNvPr id="22" name="Body Level One…"/>
          <p:cNvSpPr txBox="1">
            <a:spLocks noGrp="1"/>
          </p:cNvSpPr>
          <p:nvPr>
            <p:ph type="body" sz="quarter" idx="1"/>
          </p:nvPr>
        </p:nvSpPr>
        <p:spPr>
          <a:xfrm>
            <a:off x="11868150" y="7067550"/>
            <a:ext cx="11868150" cy="3771900"/>
          </a:xfrm>
          <a:prstGeom prst="rect">
            <a:avLst/>
          </a:prstGeom>
        </p:spPr>
        <p:txBody>
          <a:bodyPr/>
          <a:lstStyle>
            <a:lvl1pPr marL="0" indent="0" algn="ctr">
              <a:spcBef>
                <a:spcPts val="0"/>
              </a:spcBef>
              <a:buSzTx/>
              <a:buNone/>
              <a:defRPr sz="4800" b="0" cap="small"/>
            </a:lvl1pPr>
            <a:lvl2pPr marL="0" indent="0" algn="ctr">
              <a:spcBef>
                <a:spcPts val="0"/>
              </a:spcBef>
              <a:buSzTx/>
              <a:buNone/>
              <a:defRPr cap="small"/>
            </a:lvl2pPr>
            <a:lvl3pPr marL="0" indent="0" algn="ctr">
              <a:spcBef>
                <a:spcPts val="0"/>
              </a:spcBef>
              <a:buSzTx/>
              <a:buNone/>
              <a:defRPr sz="4800" cap="small"/>
            </a:lvl3pPr>
            <a:lvl4pPr marL="0" indent="0" algn="ctr">
              <a:spcBef>
                <a:spcPts val="0"/>
              </a:spcBef>
              <a:buSzTx/>
              <a:buNone/>
              <a:defRPr sz="4800" cap="small"/>
            </a:lvl4pPr>
            <a:lvl5pPr marL="0" indent="0" algn="ctr">
              <a:spcBef>
                <a:spcPts val="0"/>
              </a:spcBef>
              <a:buSzTx/>
              <a:buNone/>
              <a:defRPr sz="4800" cap="small"/>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Content Placeholder 7">
            <a:extLst>
              <a:ext uri="{FF2B5EF4-FFF2-40B4-BE49-F238E27FC236}">
                <a16:creationId xmlns:a16="http://schemas.microsoft.com/office/drawing/2014/main" id="{7994998C-4F92-4201-BF6C-349FD3D8365D}"/>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6" name="Picture 5">
            <a:extLst>
              <a:ext uri="{FF2B5EF4-FFF2-40B4-BE49-F238E27FC236}">
                <a16:creationId xmlns:a16="http://schemas.microsoft.com/office/drawing/2014/main" id="{221B6F34-EE18-4FB1-B8CA-F5B2EEBD10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opic Start">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39"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0B699049-17E6-45DE-9B5B-66003E54AB20}"/>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2FB310D2-757B-4FEB-90BD-F147F1C1D2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49"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50" name="Title Text"/>
          <p:cNvSpPr txBox="1">
            <a:spLocks noGrp="1"/>
          </p:cNvSpPr>
          <p:nvPr>
            <p:ph type="title"/>
          </p:nvPr>
        </p:nvSpPr>
        <p:spPr>
          <a:prstGeom prst="rect">
            <a:avLst/>
          </a:prstGeom>
          <a:effectLst>
            <a:outerShdw blurRad="38100" dist="12700" dir="5400000" rotWithShape="0">
              <a:srgbClr val="000000">
                <a:alpha val="75000"/>
              </a:srgbClr>
            </a:outerShdw>
          </a:effectLst>
        </p:spPr>
        <p:txBody>
          <a:bodyPr/>
          <a:lstStyle/>
          <a:p>
            <a:r>
              <a:t>Title Text</a:t>
            </a:r>
          </a:p>
        </p:txBody>
      </p:sp>
      <p:sp>
        <p:nvSpPr>
          <p:cNvPr id="51" name="Body Level One…"/>
          <p:cNvSpPr txBox="1">
            <a:spLocks noGrp="1"/>
          </p:cNvSpPr>
          <p:nvPr>
            <p:ph type="body" idx="1"/>
          </p:nvPr>
        </p:nvSpPr>
        <p:spPr>
          <a:prstGeom prst="rect">
            <a:avLst/>
          </a:prstGeom>
          <a:effectLst>
            <a:outerShdw blurRad="38100" dist="12700" dir="5400000" rotWithShape="0">
              <a:srgbClr val="000000">
                <a:alpha val="75000"/>
              </a:srgbClr>
            </a:outerShdw>
          </a:effectLst>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187D70E3-D8DF-4368-B348-4BB151CE12BB}"/>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6A3E0740-39AE-4618-A827-8A471C094A2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opic Start">
    <p:spTree>
      <p:nvGrpSpPr>
        <p:cNvPr id="1" name=""/>
        <p:cNvGrpSpPr/>
        <p:nvPr/>
      </p:nvGrpSpPr>
      <p:grpSpPr>
        <a:xfrm>
          <a:off x="0" y="0"/>
          <a:ext cx="0" cy="0"/>
          <a:chOff x="0" y="0"/>
          <a:chExt cx="0" cy="0"/>
        </a:xfrm>
      </p:grpSpPr>
      <p:grpSp>
        <p:nvGrpSpPr>
          <p:cNvPr id="67" name="Group"/>
          <p:cNvGrpSpPr/>
          <p:nvPr/>
        </p:nvGrpSpPr>
        <p:grpSpPr>
          <a:xfrm>
            <a:off x="0" y="-51041"/>
            <a:ext cx="24427626" cy="2197660"/>
            <a:chOff x="0" y="0"/>
            <a:chExt cx="24427625" cy="2197658"/>
          </a:xfrm>
        </p:grpSpPr>
        <p:grpSp>
          <p:nvGrpSpPr>
            <p:cNvPr id="65" name="Group"/>
            <p:cNvGrpSpPr/>
            <p:nvPr/>
          </p:nvGrpSpPr>
          <p:grpSpPr>
            <a:xfrm>
              <a:off x="0" y="0"/>
              <a:ext cx="24427626" cy="2197659"/>
              <a:chOff x="0" y="0"/>
              <a:chExt cx="24427625" cy="2197658"/>
            </a:xfrm>
          </p:grpSpPr>
          <p:pic>
            <p:nvPicPr>
              <p:cNvPr id="59" name="DSaAwJ Titles Frame no Book.png" descr="DSaAwJ Titles Frame no Book.png"/>
              <p:cNvPicPr>
                <a:picLocks/>
              </p:cNvPicPr>
              <p:nvPr/>
            </p:nvPicPr>
            <p:blipFill>
              <a:blip r:embed="rId2"/>
              <a:srcRect l="781" r="781" b="84722"/>
              <a:stretch>
                <a:fillRect/>
              </a:stretch>
            </p:blipFill>
            <p:spPr>
              <a:xfrm>
                <a:off x="0" y="51040"/>
                <a:ext cx="24384000" cy="2128763"/>
              </a:xfrm>
              <a:prstGeom prst="rect">
                <a:avLst/>
              </a:prstGeom>
              <a:ln w="12700" cap="flat">
                <a:noFill/>
                <a:miter lim="400000"/>
              </a:ln>
              <a:effectLst>
                <a:outerShdw blurRad="190500" dist="114300" dir="5400000" rotWithShape="0">
                  <a:srgbClr val="000000"/>
                </a:outerShdw>
              </a:effectLst>
            </p:spPr>
          </p:pic>
          <p:sp>
            <p:nvSpPr>
              <p:cNvPr id="60" name="Rectangle"/>
              <p:cNvSpPr/>
              <p:nvPr/>
            </p:nvSpPr>
            <p:spPr>
              <a:xfrm>
                <a:off x="22117050" y="51040"/>
                <a:ext cx="2305050" cy="2133601"/>
              </a:xfrm>
              <a:prstGeom prst="rect">
                <a:avLst/>
              </a:prstGeom>
              <a:gradFill flip="none" rotWithShape="1">
                <a:gsLst>
                  <a:gs pos="25906">
                    <a:srgbClr val="495AA4"/>
                  </a:gs>
                  <a:gs pos="37280">
                    <a:srgbClr val="8F9FB4"/>
                  </a:gs>
                  <a:gs pos="62694">
                    <a:srgbClr val="D5E3C3"/>
                  </a:gs>
                </a:gsLst>
                <a:lin ang="5400000" scaled="0"/>
              </a:gradFill>
              <a:ln w="12700" cap="flat">
                <a:noFill/>
                <a:miter lim="400000"/>
              </a:ln>
              <a:effectLst/>
            </p:spPr>
            <p:txBody>
              <a:bodyPr wrap="square" lIns="76200" tIns="76200" rIns="76200" bIns="76200" numCol="1" anchor="ctr">
                <a:noAutofit/>
              </a:bodyP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61" name="Data Structures…"/>
              <p:cNvSpPr/>
              <p:nvPr/>
            </p:nvSpPr>
            <p:spPr>
              <a:xfrm>
                <a:off x="22208300" y="692390"/>
                <a:ext cx="2114551" cy="10223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p>
                <a:pPr>
                  <a:defRPr sz="2000" b="1">
                    <a:latin typeface="+mn-lt"/>
                    <a:ea typeface="+mn-ea"/>
                    <a:cs typeface="+mn-cs"/>
                    <a:sym typeface="Optima"/>
                  </a:defRPr>
                </a:pPr>
                <a:r>
                  <a:t>Data Structures</a:t>
                </a:r>
              </a:p>
              <a:p>
                <a:pPr>
                  <a:defRPr sz="2000" b="1">
                    <a:latin typeface="+mn-lt"/>
                    <a:ea typeface="+mn-ea"/>
                    <a:cs typeface="+mn-cs"/>
                    <a:sym typeface="Optima"/>
                  </a:defRPr>
                </a:pPr>
                <a:r>
                  <a:t>and Abstractions</a:t>
                </a:r>
              </a:p>
              <a:p>
                <a:pPr>
                  <a:defRPr sz="2000" b="1">
                    <a:latin typeface="+mn-lt"/>
                    <a:ea typeface="+mn-ea"/>
                    <a:cs typeface="+mn-cs"/>
                    <a:sym typeface="Optima"/>
                  </a:defRPr>
                </a:pPr>
                <a:r>
                  <a:t>with Java</a:t>
                </a:r>
              </a:p>
            </p:txBody>
          </p:sp>
          <p:pic>
            <p:nvPicPr>
              <p:cNvPr id="62" name="pearson.png" descr="pearson.png"/>
              <p:cNvPicPr>
                <a:picLocks noChangeAspect="1"/>
              </p:cNvPicPr>
              <p:nvPr/>
            </p:nvPicPr>
            <p:blipFill>
              <a:blip r:embed="rId3"/>
              <a:stretch>
                <a:fillRect/>
              </a:stretch>
            </p:blipFill>
            <p:spPr>
              <a:xfrm>
                <a:off x="22236112" y="0"/>
                <a:ext cx="2071688" cy="628650"/>
              </a:xfrm>
              <a:prstGeom prst="rect">
                <a:avLst/>
              </a:prstGeom>
              <a:ln w="12700" cap="flat">
                <a:noFill/>
                <a:miter lim="400000"/>
              </a:ln>
              <a:effectLst/>
            </p:spPr>
          </p:pic>
          <p:sp>
            <p:nvSpPr>
              <p:cNvPr id="63" name="Frank M. Carrano"/>
              <p:cNvSpPr/>
              <p:nvPr/>
            </p:nvSpPr>
            <p:spPr>
              <a:xfrm>
                <a:off x="22027325" y="1771572"/>
                <a:ext cx="2400301" cy="4260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defRPr sz="1800" b="1" cap="small">
                    <a:latin typeface="+mn-lt"/>
                    <a:ea typeface="+mn-ea"/>
                    <a:cs typeface="+mn-cs"/>
                    <a:sym typeface="Optima"/>
                  </a:defRPr>
                </a:lvl1pPr>
              </a:lstStyle>
              <a:p>
                <a:r>
                  <a:t>Frank M. Carrano </a:t>
                </a:r>
              </a:p>
            </p:txBody>
          </p:sp>
          <p:sp>
            <p:nvSpPr>
              <p:cNvPr id="64" name="Line"/>
              <p:cNvSpPr/>
              <p:nvPr/>
            </p:nvSpPr>
            <p:spPr>
              <a:xfrm flipV="1">
                <a:off x="22686605" y="1784575"/>
                <a:ext cx="1140090" cy="1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sp>
          <p:nvSpPr>
            <p:cNvPr id="66" name="Line"/>
            <p:cNvSpPr/>
            <p:nvPr/>
          </p:nvSpPr>
          <p:spPr>
            <a:xfrm flipV="1">
              <a:off x="22136100" y="51040"/>
              <a:ext cx="0" cy="213360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pic>
        <p:nvPicPr>
          <p:cNvPr id="68" name="W&amp;M Keynote Background.tiff" descr="W&amp;M Keynote Background.tiff"/>
          <p:cNvPicPr>
            <a:picLocks noChangeAspect="1"/>
          </p:cNvPicPr>
          <p:nvPr/>
        </p:nvPicPr>
        <p:blipFill>
          <a:blip r:embed="rId4"/>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69" name="Title Text"/>
          <p:cNvSpPr txBox="1">
            <a:spLocks noGrp="1"/>
          </p:cNvSpPr>
          <p:nvPr>
            <p:ph type="title"/>
          </p:nvPr>
        </p:nvSpPr>
        <p:spPr>
          <a:prstGeom prst="rect">
            <a:avLst/>
          </a:prstGeom>
        </p:spPr>
        <p:txBody>
          <a:bodyPr/>
          <a:lstStyle/>
          <a:p>
            <a:r>
              <a:t>Title Text</a:t>
            </a:r>
          </a:p>
        </p:txBody>
      </p:sp>
      <p:sp>
        <p:nvSpPr>
          <p:cNvPr id="70" name="Body Level One…"/>
          <p:cNvSpPr txBox="1">
            <a:spLocks noGrp="1"/>
          </p:cNvSpPr>
          <p:nvPr>
            <p:ph type="body" idx="1"/>
          </p:nvPr>
        </p:nvSpPr>
        <p:spPr>
          <a:prstGeom prst="rect">
            <a:avLst/>
          </a:prstGeom>
          <a:effectLst>
            <a:outerShdw blurRad="38100" dist="12700" dir="5400000" rotWithShape="0">
              <a:srgbClr val="000000">
                <a:alpha val="75000"/>
              </a:srgbClr>
            </a:outerShdw>
          </a:effectLst>
        </p:spPr>
        <p:txBody>
          <a:bodyPr/>
          <a:lstStyle>
            <a:lvl1pPr>
              <a:buBlip>
                <a:blip r:embed="rId5"/>
              </a:buBlip>
            </a:lvl1pPr>
            <a:lvl2pPr>
              <a:buBlip>
                <a:blip r:embed="rId5"/>
              </a:buBlip>
            </a:lvl2pPr>
            <a:lvl3pPr>
              <a:buBlip>
                <a:blip r:embed="rId5"/>
              </a:buBlip>
            </a:lvl3pPr>
            <a:lvl4pPr>
              <a:buBlip>
                <a:blip r:embed="rId5"/>
              </a:buBlip>
            </a:lvl4pPr>
            <a:lvl5pPr>
              <a:buBlip>
                <a:blip r:embed="rId5"/>
              </a:buBlip>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Content Placeholder 7">
            <a:extLst>
              <a:ext uri="{FF2B5EF4-FFF2-40B4-BE49-F238E27FC236}">
                <a16:creationId xmlns:a16="http://schemas.microsoft.com/office/drawing/2014/main" id="{2D1EDAB1-8EA5-4631-908E-E27D91A73250}"/>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6"/>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6" name="Picture 15">
            <a:extLst>
              <a:ext uri="{FF2B5EF4-FFF2-40B4-BE49-F238E27FC236}">
                <a16:creationId xmlns:a16="http://schemas.microsoft.com/office/drawing/2014/main" id="{1CD27867-892C-41B7-AA7D-6D3AA07DC8F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tif"/><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grpSp>
        <p:nvGrpSpPr>
          <p:cNvPr id="10" name="Group"/>
          <p:cNvGrpSpPr/>
          <p:nvPr/>
        </p:nvGrpSpPr>
        <p:grpSpPr>
          <a:xfrm>
            <a:off x="0" y="-51041"/>
            <a:ext cx="24427626" cy="2197660"/>
            <a:chOff x="0" y="0"/>
            <a:chExt cx="24427625" cy="2197658"/>
          </a:xfrm>
        </p:grpSpPr>
        <p:grpSp>
          <p:nvGrpSpPr>
            <p:cNvPr id="8" name="Group"/>
            <p:cNvGrpSpPr/>
            <p:nvPr/>
          </p:nvGrpSpPr>
          <p:grpSpPr>
            <a:xfrm>
              <a:off x="0" y="0"/>
              <a:ext cx="24427626" cy="2197659"/>
              <a:chOff x="0" y="0"/>
              <a:chExt cx="24427625" cy="2197658"/>
            </a:xfrm>
          </p:grpSpPr>
          <p:pic>
            <p:nvPicPr>
              <p:cNvPr id="2" name="DSaAwJ Titles Frame no Book.png" descr="DSaAwJ Titles Frame no Book.png"/>
              <p:cNvPicPr>
                <a:picLocks/>
              </p:cNvPicPr>
              <p:nvPr/>
            </p:nvPicPr>
            <p:blipFill>
              <a:blip r:embed="rId8"/>
              <a:srcRect l="781" r="781" b="84722"/>
              <a:stretch>
                <a:fillRect/>
              </a:stretch>
            </p:blipFill>
            <p:spPr>
              <a:xfrm>
                <a:off x="0" y="51040"/>
                <a:ext cx="24384000" cy="2128763"/>
              </a:xfrm>
              <a:prstGeom prst="rect">
                <a:avLst/>
              </a:prstGeom>
              <a:ln w="12700" cap="flat">
                <a:noFill/>
                <a:miter lim="400000"/>
              </a:ln>
              <a:effectLst>
                <a:outerShdw blurRad="190500" dist="114300" dir="5400000" rotWithShape="0">
                  <a:srgbClr val="000000"/>
                </a:outerShdw>
              </a:effectLst>
            </p:spPr>
          </p:pic>
          <p:sp>
            <p:nvSpPr>
              <p:cNvPr id="3" name="Rectangle"/>
              <p:cNvSpPr/>
              <p:nvPr/>
            </p:nvSpPr>
            <p:spPr>
              <a:xfrm>
                <a:off x="22117050" y="51040"/>
                <a:ext cx="2305050" cy="2133601"/>
              </a:xfrm>
              <a:prstGeom prst="rect">
                <a:avLst/>
              </a:prstGeom>
              <a:gradFill flip="none" rotWithShape="1">
                <a:gsLst>
                  <a:gs pos="25906">
                    <a:srgbClr val="495AA4"/>
                  </a:gs>
                  <a:gs pos="37280">
                    <a:srgbClr val="8F9FB4"/>
                  </a:gs>
                  <a:gs pos="62694">
                    <a:srgbClr val="D5E3C3"/>
                  </a:gs>
                </a:gsLst>
                <a:lin ang="5400000" scaled="0"/>
              </a:gradFill>
              <a:ln w="12700" cap="flat">
                <a:noFill/>
                <a:miter lim="400000"/>
              </a:ln>
              <a:effectLst/>
            </p:spPr>
            <p:txBody>
              <a:bodyPr wrap="square" lIns="76200" tIns="76200" rIns="76200" bIns="76200" numCol="1" anchor="ctr">
                <a:noAutofit/>
              </a:bodyP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 name="Data Structures…"/>
              <p:cNvSpPr/>
              <p:nvPr/>
            </p:nvSpPr>
            <p:spPr>
              <a:xfrm>
                <a:off x="22208300" y="692390"/>
                <a:ext cx="2114551" cy="10223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p>
                <a:pPr>
                  <a:defRPr sz="2000" b="1">
                    <a:latin typeface="+mn-lt"/>
                    <a:ea typeface="+mn-ea"/>
                    <a:cs typeface="+mn-cs"/>
                    <a:sym typeface="Optima"/>
                  </a:defRPr>
                </a:pPr>
                <a:r>
                  <a:t>Data Structures</a:t>
                </a:r>
              </a:p>
              <a:p>
                <a:pPr>
                  <a:defRPr sz="2000" b="1">
                    <a:latin typeface="+mn-lt"/>
                    <a:ea typeface="+mn-ea"/>
                    <a:cs typeface="+mn-cs"/>
                    <a:sym typeface="Optima"/>
                  </a:defRPr>
                </a:pPr>
                <a:r>
                  <a:t>and Abstractions</a:t>
                </a:r>
              </a:p>
              <a:p>
                <a:pPr>
                  <a:defRPr sz="2000" b="1">
                    <a:latin typeface="+mn-lt"/>
                    <a:ea typeface="+mn-ea"/>
                    <a:cs typeface="+mn-cs"/>
                    <a:sym typeface="Optima"/>
                  </a:defRPr>
                </a:pPr>
                <a:r>
                  <a:t>with Java</a:t>
                </a:r>
              </a:p>
            </p:txBody>
          </p:sp>
          <p:pic>
            <p:nvPicPr>
              <p:cNvPr id="5" name="pearson.png" descr="pearson.png"/>
              <p:cNvPicPr>
                <a:picLocks noChangeAspect="1"/>
              </p:cNvPicPr>
              <p:nvPr/>
            </p:nvPicPr>
            <p:blipFill>
              <a:blip r:embed="rId9"/>
              <a:stretch>
                <a:fillRect/>
              </a:stretch>
            </p:blipFill>
            <p:spPr>
              <a:xfrm>
                <a:off x="22236112" y="0"/>
                <a:ext cx="2071688" cy="628650"/>
              </a:xfrm>
              <a:prstGeom prst="rect">
                <a:avLst/>
              </a:prstGeom>
              <a:ln w="12700" cap="flat">
                <a:noFill/>
                <a:miter lim="400000"/>
              </a:ln>
              <a:effectLst/>
            </p:spPr>
          </p:pic>
          <p:sp>
            <p:nvSpPr>
              <p:cNvPr id="6" name="Frank M. Carrano"/>
              <p:cNvSpPr/>
              <p:nvPr/>
            </p:nvSpPr>
            <p:spPr>
              <a:xfrm>
                <a:off x="22027325" y="1771572"/>
                <a:ext cx="2400301" cy="4260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defRPr sz="1800" b="1" cap="small">
                    <a:latin typeface="+mn-lt"/>
                    <a:ea typeface="+mn-ea"/>
                    <a:cs typeface="+mn-cs"/>
                    <a:sym typeface="Optima"/>
                  </a:defRPr>
                </a:lvl1pPr>
              </a:lstStyle>
              <a:p>
                <a:r>
                  <a:t>Frank M. Carrano </a:t>
                </a:r>
              </a:p>
            </p:txBody>
          </p:sp>
          <p:sp>
            <p:nvSpPr>
              <p:cNvPr id="7" name="Line"/>
              <p:cNvSpPr/>
              <p:nvPr/>
            </p:nvSpPr>
            <p:spPr>
              <a:xfrm flipV="1">
                <a:off x="22686605" y="1784575"/>
                <a:ext cx="1140090" cy="1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sp>
          <p:nvSpPr>
            <p:cNvPr id="9" name="Line"/>
            <p:cNvSpPr/>
            <p:nvPr/>
          </p:nvSpPr>
          <p:spPr>
            <a:xfrm flipV="1">
              <a:off x="22136100" y="51040"/>
              <a:ext cx="0" cy="213360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pic>
        <p:nvPicPr>
          <p:cNvPr id="11" name="W&amp;M Keynote Background.tiff" descr="W&amp;M Keynote Background.tiff"/>
          <p:cNvPicPr>
            <a:picLocks noChangeAspect="1"/>
          </p:cNvPicPr>
          <p:nvPr/>
        </p:nvPicPr>
        <p:blipFill>
          <a:blip r:embed="rId7"/>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12" name="Title Text"/>
          <p:cNvSpPr txBox="1">
            <a:spLocks noGrp="1"/>
          </p:cNvSpPr>
          <p:nvPr>
            <p:ph type="title"/>
          </p:nvPr>
        </p:nvSpPr>
        <p:spPr>
          <a:xfrm>
            <a:off x="361950" y="0"/>
            <a:ext cx="21964650" cy="2095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p>
            <a:r>
              <a:t>Title Text</a:t>
            </a:r>
          </a:p>
        </p:txBody>
      </p:sp>
      <p:sp>
        <p:nvSpPr>
          <p:cNvPr id="13" name="Body Level One…"/>
          <p:cNvSpPr txBox="1">
            <a:spLocks noGrp="1"/>
          </p:cNvSpPr>
          <p:nvPr>
            <p:ph type="body" idx="1"/>
          </p:nvPr>
        </p:nvSpPr>
        <p:spPr>
          <a:xfrm>
            <a:off x="190500" y="2343150"/>
            <a:ext cx="24003000" cy="1131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buBlip>
                <a:blip r:embed="rId10"/>
              </a:buBlip>
            </a:lvl1pPr>
            <a:lvl2pPr marL="952500" indent="-571500">
              <a:buBlip>
                <a:blip r:embed="rId10"/>
              </a:buBlip>
              <a:defRPr sz="4800" b="0"/>
            </a:lvl2pPr>
            <a:lvl3pPr marL="1318846" indent="-556846">
              <a:buBlip>
                <a:blip r:embed="rId10"/>
              </a:buBlip>
              <a:defRPr sz="3800" b="0"/>
            </a:lvl3pPr>
            <a:lvl4pPr marL="1699846" indent="-556846">
              <a:buBlip>
                <a:blip r:embed="rId10"/>
              </a:buBlip>
              <a:defRPr sz="3800" b="0"/>
            </a:lvl4pPr>
            <a:lvl5pPr marL="2080846" indent="-556846">
              <a:buBlip>
                <a:blip r:embed="rId10"/>
              </a:buBlip>
              <a:defRPr sz="3800" b="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1944349" y="13036550"/>
            <a:ext cx="469901" cy="508001"/>
          </a:xfrm>
          <a:prstGeom prst="rect">
            <a:avLst/>
          </a:prstGeom>
          <a:ln w="12700">
            <a:miter lim="400000"/>
          </a:ln>
        </p:spPr>
        <p:txBody>
          <a:bodyPr wrap="none" lIns="76200" tIns="76200" rIns="76200" bIns="76200" anchor="b">
            <a:spAutoFit/>
          </a:bodyPr>
          <a:lstStyle>
            <a:lvl1pPr>
              <a:defRPr sz="2400"/>
            </a:lvl1pPr>
          </a:lstStyle>
          <a:p>
            <a:fld id="{86CB4B4D-7CA3-9044-876B-883B54F8677D}" type="slidenum">
              <a:t>‹#›</a:t>
            </a:fld>
            <a:endParaRPr/>
          </a:p>
        </p:txBody>
      </p:sp>
      <p:sp>
        <p:nvSpPr>
          <p:cNvPr id="15" name="Content Placeholder 7">
            <a:extLst>
              <a:ext uri="{FF2B5EF4-FFF2-40B4-BE49-F238E27FC236}">
                <a16:creationId xmlns:a16="http://schemas.microsoft.com/office/drawing/2014/main" id="{0FC6FF8D-A0A0-4948-8266-ED7094142EA4}"/>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11"/>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6" name="Picture 15">
            <a:extLst>
              <a:ext uri="{FF2B5EF4-FFF2-40B4-BE49-F238E27FC236}">
                <a16:creationId xmlns:a16="http://schemas.microsoft.com/office/drawing/2014/main" id="{79EA4511-0308-4E89-B511-74B1D2E64C9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1pPr>
      <a:lvl2pPr marL="0" marR="0" indent="4572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2pPr>
      <a:lvl3pPr marL="0" marR="0" indent="9144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3pPr>
      <a:lvl4pPr marL="0" marR="0" indent="13716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4pPr>
      <a:lvl5pPr marL="0" marR="0" indent="18288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5pPr>
      <a:lvl6pPr marL="0" marR="0" indent="22860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6pPr>
      <a:lvl7pPr marL="0" marR="0" indent="27432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7pPr>
      <a:lvl8pPr marL="0" marR="0" indent="32004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8pPr>
      <a:lvl9pPr marL="0" marR="0" indent="3657600" algn="l" defTabSz="81915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9pPr>
    </p:titleStyle>
    <p:bodyStyle>
      <a:lvl1pPr marL="571500" marR="0" indent="-571500"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10"/>
        </a:buBlip>
        <a:tabLst/>
        <a:defRPr sz="5400" b="1" i="0" u="none" strike="noStrike" cap="none" spc="0" baseline="0">
          <a:solidFill>
            <a:srgbClr val="000000"/>
          </a:solidFill>
          <a:uFillTx/>
          <a:latin typeface="+mn-lt"/>
          <a:ea typeface="+mn-ea"/>
          <a:cs typeface="+mn-cs"/>
          <a:sym typeface="Optima"/>
        </a:defRPr>
      </a:lvl9pPr>
    </p:bodyStyle>
    <p:otherStyle>
      <a:lvl1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1pPr>
      <a:lvl2pPr marL="0" marR="0" indent="4572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2pPr>
      <a:lvl3pPr marL="0" marR="0" indent="9144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3pPr>
      <a:lvl4pPr marL="0" marR="0" indent="13716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4pPr>
      <a:lvl5pPr marL="0" marR="0" indent="18288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5pPr>
      <a:lvl6pPr marL="0" marR="0" indent="22860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6pPr>
      <a:lvl7pPr marL="0" marR="0" indent="27432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7pPr>
      <a:lvl8pPr marL="0" marR="0" indent="32004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8pPr>
      <a:lvl9pPr marL="0" marR="0" indent="36576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he ADT Map"/>
          <p:cNvSpPr txBox="1">
            <a:spLocks noGrp="1"/>
          </p:cNvSpPr>
          <p:nvPr>
            <p:ph type="ctrTitle"/>
          </p:nvPr>
        </p:nvSpPr>
        <p:spPr>
          <a:xfrm>
            <a:off x="1285875" y="4543425"/>
            <a:ext cx="21812250" cy="4629150"/>
          </a:xfrm>
          <a:prstGeom prst="rect">
            <a:avLst/>
          </a:prstGeom>
        </p:spPr>
        <p:txBody>
          <a:bodyPr anchor="ctr"/>
          <a:lstStyle/>
          <a:p>
            <a:r>
              <a:t>The ADT Map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80"/>
                                        </p:tgtEl>
                                        <p:attrNameLst>
                                          <p:attrName>style.visibility</p:attrName>
                                        </p:attrNameLst>
                                      </p:cBhvr>
                                      <p:to>
                                        <p:strVal val="visible"/>
                                      </p:to>
                                    </p:set>
                                    <p:animEffect transition="in" filter="wipe(left)">
                                      <p:cBhvr>
                                        <p:cTn id="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 Array-Based Map"/>
          <p:cNvSpPr txBox="1">
            <a:spLocks noGrp="1"/>
          </p:cNvSpPr>
          <p:nvPr>
            <p:ph type="title"/>
          </p:nvPr>
        </p:nvSpPr>
        <p:spPr>
          <a:prstGeom prst="rect">
            <a:avLst/>
          </a:prstGeom>
        </p:spPr>
        <p:txBody>
          <a:bodyPr/>
          <a:lstStyle/>
          <a:p>
            <a:r>
              <a:t>An Array-Based Map</a:t>
            </a:r>
          </a:p>
        </p:txBody>
      </p:sp>
      <p:sp>
        <p:nvSpPr>
          <p:cNvPr id="259" name="Ensure capacity and insert entry"/>
          <p:cNvSpPr txBox="1">
            <a:spLocks noGrp="1"/>
          </p:cNvSpPr>
          <p:nvPr>
            <p:ph type="body" sz="quarter" idx="1"/>
          </p:nvPr>
        </p:nvSpPr>
        <p:spPr>
          <a:xfrm>
            <a:off x="190500" y="2343150"/>
            <a:ext cx="14230350" cy="1276350"/>
          </a:xfrm>
          <a:prstGeom prst="rect">
            <a:avLst/>
          </a:prstGeom>
          <a:effectLst/>
        </p:spPr>
        <p:txBody>
          <a:bodyPr/>
          <a:lstStyle>
            <a:lvl1pPr>
              <a:buBlip>
                <a:blip r:embed="rId3"/>
              </a:buBlip>
              <a:defRPr>
                <a:latin typeface="Courier New"/>
                <a:ea typeface="Courier New"/>
                <a:cs typeface="Courier New"/>
                <a:sym typeface="Courier New"/>
              </a:defRPr>
            </a:lvl1pPr>
          </a:lstStyle>
          <a:p>
            <a:r>
              <a:t>Ensure capacity and insert entry</a:t>
            </a:r>
          </a:p>
        </p:txBody>
      </p:sp>
      <p:grpSp>
        <p:nvGrpSpPr>
          <p:cNvPr id="262" name="Group"/>
          <p:cNvGrpSpPr/>
          <p:nvPr/>
        </p:nvGrpSpPr>
        <p:grpSpPr>
          <a:xfrm>
            <a:off x="3600450" y="7600950"/>
            <a:ext cx="2426215" cy="1681163"/>
            <a:chOff x="0" y="0"/>
            <a:chExt cx="2426214" cy="1681162"/>
          </a:xfrm>
        </p:grpSpPr>
        <p:sp>
          <p:nvSpPr>
            <p:cNvPr id="260" name="555-1234"/>
            <p:cNvSpPr/>
            <p:nvPr/>
          </p:nvSpPr>
          <p:spPr>
            <a:xfrm>
              <a:off x="0" y="1086944"/>
              <a:ext cx="2426215" cy="594219"/>
            </a:xfrm>
            <a:prstGeom prst="roundRect">
              <a:avLst>
                <a:gd name="adj" fmla="val 48088"/>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555-1234</a:t>
              </a:r>
            </a:p>
          </p:txBody>
        </p:sp>
        <p:sp>
          <p:nvSpPr>
            <p:cNvPr id="261" name="José Gomez"/>
            <p:cNvSpPr/>
            <p:nvPr/>
          </p:nvSpPr>
          <p:spPr>
            <a:xfrm>
              <a:off x="0" y="0"/>
              <a:ext cx="2381251"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José Gomez</a:t>
              </a:r>
            </a:p>
          </p:txBody>
        </p:sp>
      </p:grpSp>
      <p:grpSp>
        <p:nvGrpSpPr>
          <p:cNvPr id="265" name="Group"/>
          <p:cNvGrpSpPr/>
          <p:nvPr/>
        </p:nvGrpSpPr>
        <p:grpSpPr>
          <a:xfrm>
            <a:off x="6381750" y="7600950"/>
            <a:ext cx="2433772" cy="1676400"/>
            <a:chOff x="0" y="0"/>
            <a:chExt cx="2433771" cy="1676400"/>
          </a:xfrm>
        </p:grpSpPr>
        <p:sp>
          <p:nvSpPr>
            <p:cNvPr id="263" name="555-1111"/>
            <p:cNvSpPr/>
            <p:nvPr/>
          </p:nvSpPr>
          <p:spPr>
            <a:xfrm>
              <a:off x="0" y="1085850"/>
              <a:ext cx="2433772"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555-1111</a:t>
              </a:r>
            </a:p>
          </p:txBody>
        </p:sp>
        <p:sp>
          <p:nvSpPr>
            <p:cNvPr id="264" name="John Jones"/>
            <p:cNvSpPr/>
            <p:nvPr/>
          </p:nvSpPr>
          <p:spPr>
            <a:xfrm>
              <a:off x="0" y="0"/>
              <a:ext cx="2381249"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John Jones</a:t>
              </a:r>
            </a:p>
          </p:txBody>
        </p:sp>
      </p:grpSp>
      <p:grpSp>
        <p:nvGrpSpPr>
          <p:cNvPr id="268" name="Group"/>
          <p:cNvGrpSpPr/>
          <p:nvPr/>
        </p:nvGrpSpPr>
        <p:grpSpPr>
          <a:xfrm>
            <a:off x="11887200" y="7600950"/>
            <a:ext cx="2446499" cy="1676400"/>
            <a:chOff x="0" y="0"/>
            <a:chExt cx="2446498" cy="1676400"/>
          </a:xfrm>
        </p:grpSpPr>
        <p:sp>
          <p:nvSpPr>
            <p:cNvPr id="266" name="555-9999"/>
            <p:cNvSpPr/>
            <p:nvPr/>
          </p:nvSpPr>
          <p:spPr>
            <a:xfrm>
              <a:off x="14882" y="1085850"/>
              <a:ext cx="2431617"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555-9999</a:t>
              </a:r>
            </a:p>
          </p:txBody>
        </p:sp>
        <p:sp>
          <p:nvSpPr>
            <p:cNvPr id="267" name="Jill Smith"/>
            <p:cNvSpPr/>
            <p:nvPr/>
          </p:nvSpPr>
          <p:spPr>
            <a:xfrm>
              <a:off x="0" y="0"/>
              <a:ext cx="2366368"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Jill Smith</a:t>
              </a:r>
            </a:p>
          </p:txBody>
        </p:sp>
      </p:grpSp>
      <p:grpSp>
        <p:nvGrpSpPr>
          <p:cNvPr id="271" name="Group"/>
          <p:cNvGrpSpPr/>
          <p:nvPr/>
        </p:nvGrpSpPr>
        <p:grpSpPr>
          <a:xfrm>
            <a:off x="9144000" y="7600950"/>
            <a:ext cx="2436627" cy="1676400"/>
            <a:chOff x="0" y="0"/>
            <a:chExt cx="2436626" cy="1676400"/>
          </a:xfrm>
        </p:grpSpPr>
        <p:sp>
          <p:nvSpPr>
            <p:cNvPr id="269" name="555-2222"/>
            <p:cNvSpPr/>
            <p:nvPr/>
          </p:nvSpPr>
          <p:spPr>
            <a:xfrm>
              <a:off x="0" y="1085850"/>
              <a:ext cx="2436627"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555-2222</a:t>
              </a:r>
            </a:p>
          </p:txBody>
        </p:sp>
        <p:sp>
          <p:nvSpPr>
            <p:cNvPr id="270" name="Sam Public"/>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Sam Public</a:t>
              </a:r>
            </a:p>
          </p:txBody>
        </p:sp>
      </p:grpSp>
      <p:grpSp>
        <p:nvGrpSpPr>
          <p:cNvPr id="274" name="Group"/>
          <p:cNvGrpSpPr/>
          <p:nvPr/>
        </p:nvGrpSpPr>
        <p:grpSpPr>
          <a:xfrm>
            <a:off x="14630400" y="7600950"/>
            <a:ext cx="2457990" cy="1676400"/>
            <a:chOff x="0" y="0"/>
            <a:chExt cx="2457989" cy="1676400"/>
          </a:xfrm>
        </p:grpSpPr>
        <p:sp>
          <p:nvSpPr>
            <p:cNvPr id="272" name="555-4444"/>
            <p:cNvSpPr/>
            <p:nvPr/>
          </p:nvSpPr>
          <p:spPr>
            <a:xfrm>
              <a:off x="0" y="1085850"/>
              <a:ext cx="2457990"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555-4444</a:t>
              </a:r>
            </a:p>
          </p:txBody>
        </p:sp>
        <p:sp>
          <p:nvSpPr>
            <p:cNvPr id="273" name="Taka Tamura"/>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Taka Tamura</a:t>
              </a:r>
            </a:p>
          </p:txBody>
        </p:sp>
      </p:grpSp>
      <p:graphicFrame>
        <p:nvGraphicFramePr>
          <p:cNvPr id="275" name="Table 2"/>
          <p:cNvGraphicFramePr/>
          <p:nvPr/>
        </p:nvGraphicFramePr>
        <p:xfrm>
          <a:off x="3448056" y="10591800"/>
          <a:ext cx="20713700" cy="791144"/>
        </p:xfrm>
        <a:graphic>
          <a:graphicData uri="http://schemas.openxmlformats.org/drawingml/2006/table">
            <a:tbl>
              <a:tblPr>
                <a:tableStyleId>{4C3C2611-4C71-4FC5-86AE-919BDF0F9419}</a:tableStyleId>
              </a:tblPr>
              <a:tblGrid>
                <a:gridCol w="2071370">
                  <a:extLst>
                    <a:ext uri="{9D8B030D-6E8A-4147-A177-3AD203B41FA5}">
                      <a16:colId xmlns:a16="http://schemas.microsoft.com/office/drawing/2014/main" val="20000"/>
                    </a:ext>
                  </a:extLst>
                </a:gridCol>
                <a:gridCol w="2071370">
                  <a:extLst>
                    <a:ext uri="{9D8B030D-6E8A-4147-A177-3AD203B41FA5}">
                      <a16:colId xmlns:a16="http://schemas.microsoft.com/office/drawing/2014/main" val="20001"/>
                    </a:ext>
                  </a:extLst>
                </a:gridCol>
                <a:gridCol w="2071370">
                  <a:extLst>
                    <a:ext uri="{9D8B030D-6E8A-4147-A177-3AD203B41FA5}">
                      <a16:colId xmlns:a16="http://schemas.microsoft.com/office/drawing/2014/main" val="20002"/>
                    </a:ext>
                  </a:extLst>
                </a:gridCol>
                <a:gridCol w="2071370">
                  <a:extLst>
                    <a:ext uri="{9D8B030D-6E8A-4147-A177-3AD203B41FA5}">
                      <a16:colId xmlns:a16="http://schemas.microsoft.com/office/drawing/2014/main" val="20003"/>
                    </a:ext>
                  </a:extLst>
                </a:gridCol>
                <a:gridCol w="2071370">
                  <a:extLst>
                    <a:ext uri="{9D8B030D-6E8A-4147-A177-3AD203B41FA5}">
                      <a16:colId xmlns:a16="http://schemas.microsoft.com/office/drawing/2014/main" val="20004"/>
                    </a:ext>
                  </a:extLst>
                </a:gridCol>
                <a:gridCol w="2071370">
                  <a:extLst>
                    <a:ext uri="{9D8B030D-6E8A-4147-A177-3AD203B41FA5}">
                      <a16:colId xmlns:a16="http://schemas.microsoft.com/office/drawing/2014/main" val="20005"/>
                    </a:ext>
                  </a:extLst>
                </a:gridCol>
                <a:gridCol w="2071370">
                  <a:extLst>
                    <a:ext uri="{9D8B030D-6E8A-4147-A177-3AD203B41FA5}">
                      <a16:colId xmlns:a16="http://schemas.microsoft.com/office/drawing/2014/main" val="20006"/>
                    </a:ext>
                  </a:extLst>
                </a:gridCol>
                <a:gridCol w="2071370">
                  <a:extLst>
                    <a:ext uri="{9D8B030D-6E8A-4147-A177-3AD203B41FA5}">
                      <a16:colId xmlns:a16="http://schemas.microsoft.com/office/drawing/2014/main" val="20007"/>
                    </a:ext>
                  </a:extLst>
                </a:gridCol>
                <a:gridCol w="2071370">
                  <a:extLst>
                    <a:ext uri="{9D8B030D-6E8A-4147-A177-3AD203B41FA5}">
                      <a16:colId xmlns:a16="http://schemas.microsoft.com/office/drawing/2014/main" val="20008"/>
                    </a:ext>
                  </a:extLst>
                </a:gridCol>
                <a:gridCol w="2071370">
                  <a:extLst>
                    <a:ext uri="{9D8B030D-6E8A-4147-A177-3AD203B41FA5}">
                      <a16:colId xmlns:a16="http://schemas.microsoft.com/office/drawing/2014/main" val="20009"/>
                    </a:ext>
                  </a:extLst>
                </a:gridCol>
              </a:tblGrid>
              <a:tr h="791144">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sp>
        <p:nvSpPr>
          <p:cNvPr id="276" name="Rounded Rectangle"/>
          <p:cNvSpPr/>
          <p:nvPr/>
        </p:nvSpPr>
        <p:spPr>
          <a:xfrm>
            <a:off x="1409700" y="7886700"/>
            <a:ext cx="990600" cy="876300"/>
          </a:xfrm>
          <a:prstGeom prst="roundRect">
            <a:avLst>
              <a:gd name="adj" fmla="val 19283"/>
            </a:avLst>
          </a:prstGeom>
          <a:solidFill>
            <a:srgbClr val="FFD479"/>
          </a:solidFill>
          <a:ln w="50800">
            <a:solidFill>
              <a:srgbClr val="5E5E5E"/>
            </a:solidFill>
            <a:miter lim="400000"/>
          </a:ln>
          <a:effectLst>
            <a:outerShdw blurRad="152400" dist="127000" dir="1980000" rotWithShape="0">
              <a:srgbClr val="000000"/>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277" name="Map"/>
          <p:cNvSpPr/>
          <p:nvPr/>
        </p:nvSpPr>
        <p:spPr>
          <a:xfrm>
            <a:off x="346620" y="8931275"/>
            <a:ext cx="2915098"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600" b="1">
                <a:latin typeface="Courier New"/>
                <a:ea typeface="Courier New"/>
                <a:cs typeface="Courier New"/>
                <a:sym typeface="Courier New"/>
              </a:defRPr>
            </a:lvl1pPr>
          </a:lstStyle>
          <a:p>
            <a:r>
              <a:t>Map</a:t>
            </a:r>
          </a:p>
        </p:txBody>
      </p:sp>
      <p:graphicFrame>
        <p:nvGraphicFramePr>
          <p:cNvPr id="278" name="Table 1"/>
          <p:cNvGraphicFramePr/>
          <p:nvPr/>
        </p:nvGraphicFramePr>
        <p:xfrm>
          <a:off x="4762500" y="5562600"/>
          <a:ext cx="10293350" cy="791144"/>
        </p:xfrm>
        <a:graphic>
          <a:graphicData uri="http://schemas.openxmlformats.org/drawingml/2006/table">
            <a:tbl>
              <a:tblPr>
                <a:tableStyleId>{4C3C2611-4C71-4FC5-86AE-919BDF0F9419}</a:tableStyleId>
              </a:tblPr>
              <a:tblGrid>
                <a:gridCol w="2058670">
                  <a:extLst>
                    <a:ext uri="{9D8B030D-6E8A-4147-A177-3AD203B41FA5}">
                      <a16:colId xmlns:a16="http://schemas.microsoft.com/office/drawing/2014/main" val="20000"/>
                    </a:ext>
                  </a:extLst>
                </a:gridCol>
                <a:gridCol w="2058670">
                  <a:extLst>
                    <a:ext uri="{9D8B030D-6E8A-4147-A177-3AD203B41FA5}">
                      <a16:colId xmlns:a16="http://schemas.microsoft.com/office/drawing/2014/main" val="20001"/>
                    </a:ext>
                  </a:extLst>
                </a:gridCol>
                <a:gridCol w="2058670">
                  <a:extLst>
                    <a:ext uri="{9D8B030D-6E8A-4147-A177-3AD203B41FA5}">
                      <a16:colId xmlns:a16="http://schemas.microsoft.com/office/drawing/2014/main" val="20002"/>
                    </a:ext>
                  </a:extLst>
                </a:gridCol>
                <a:gridCol w="2058670">
                  <a:extLst>
                    <a:ext uri="{9D8B030D-6E8A-4147-A177-3AD203B41FA5}">
                      <a16:colId xmlns:a16="http://schemas.microsoft.com/office/drawing/2014/main" val="20003"/>
                    </a:ext>
                  </a:extLst>
                </a:gridCol>
                <a:gridCol w="2058670">
                  <a:extLst>
                    <a:ext uri="{9D8B030D-6E8A-4147-A177-3AD203B41FA5}">
                      <a16:colId xmlns:a16="http://schemas.microsoft.com/office/drawing/2014/main" val="20004"/>
                    </a:ext>
                  </a:extLst>
                </a:gridCol>
              </a:tblGrid>
              <a:tr h="791144">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sp>
        <p:nvSpPr>
          <p:cNvPr id="279" name="Rounded Rectangle"/>
          <p:cNvSpPr/>
          <p:nvPr/>
        </p:nvSpPr>
        <p:spPr>
          <a:xfrm>
            <a:off x="1466850" y="5505450"/>
            <a:ext cx="990600" cy="876300"/>
          </a:xfrm>
          <a:prstGeom prst="roundRect">
            <a:avLst>
              <a:gd name="adj" fmla="val 19283"/>
            </a:avLst>
          </a:prstGeom>
          <a:solidFill>
            <a:srgbClr val="FFD479"/>
          </a:solidFill>
          <a:ln w="50800">
            <a:solidFill>
              <a:srgbClr val="5E5E5E"/>
            </a:solidFill>
            <a:miter lim="400000"/>
          </a:ln>
          <a:effectLst>
            <a:outerShdw blurRad="152400" dist="127000" dir="1980000" rotWithShape="0">
              <a:srgbClr val="000000"/>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280" name="Line"/>
          <p:cNvSpPr/>
          <p:nvPr/>
        </p:nvSpPr>
        <p:spPr>
          <a:xfrm flipH="1">
            <a:off x="2000249" y="5922267"/>
            <a:ext cx="2800352" cy="2163"/>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1" name="oldMap"/>
          <p:cNvSpPr/>
          <p:nvPr/>
        </p:nvSpPr>
        <p:spPr>
          <a:xfrm>
            <a:off x="106523" y="6435725"/>
            <a:ext cx="373819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600" b="1">
                <a:latin typeface="Courier New"/>
                <a:ea typeface="Courier New"/>
                <a:cs typeface="Courier New"/>
                <a:sym typeface="Courier New"/>
              </a:defRPr>
            </a:lvl1pPr>
          </a:lstStyle>
          <a:p>
            <a:r>
              <a:t>oldMap</a:t>
            </a:r>
          </a:p>
        </p:txBody>
      </p:sp>
      <p:sp>
        <p:nvSpPr>
          <p:cNvPr id="282" name="Line"/>
          <p:cNvSpPr/>
          <p:nvPr/>
        </p:nvSpPr>
        <p:spPr>
          <a:xfrm flipH="1" flipV="1">
            <a:off x="2029347" y="8374688"/>
            <a:ext cx="1428427" cy="2233781"/>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3" name="Line"/>
          <p:cNvSpPr/>
          <p:nvPr/>
        </p:nvSpPr>
        <p:spPr>
          <a:xfrm flipH="1">
            <a:off x="2012548" y="6334125"/>
            <a:ext cx="2814345" cy="1847690"/>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4" name="Line"/>
          <p:cNvSpPr/>
          <p:nvPr/>
        </p:nvSpPr>
        <p:spPr>
          <a:xfrm flipV="1">
            <a:off x="4884241" y="6011637"/>
            <a:ext cx="926189" cy="1616896"/>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5" name="Line"/>
          <p:cNvSpPr/>
          <p:nvPr/>
        </p:nvSpPr>
        <p:spPr>
          <a:xfrm flipH="1">
            <a:off x="4457700" y="9277350"/>
            <a:ext cx="54657" cy="1695451"/>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6" name="Line"/>
          <p:cNvSpPr/>
          <p:nvPr/>
        </p:nvSpPr>
        <p:spPr>
          <a:xfrm flipV="1">
            <a:off x="7609961" y="5943018"/>
            <a:ext cx="502273" cy="1600783"/>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7" name="Line"/>
          <p:cNvSpPr/>
          <p:nvPr/>
        </p:nvSpPr>
        <p:spPr>
          <a:xfrm flipH="1" flipV="1">
            <a:off x="9998182" y="5943018"/>
            <a:ext cx="165754" cy="160078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8" name="Line"/>
          <p:cNvSpPr/>
          <p:nvPr/>
        </p:nvSpPr>
        <p:spPr>
          <a:xfrm flipH="1" flipV="1">
            <a:off x="12036532" y="5962068"/>
            <a:ext cx="730139" cy="158173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89" name="Line"/>
          <p:cNvSpPr/>
          <p:nvPr/>
        </p:nvSpPr>
        <p:spPr>
          <a:xfrm flipH="1" flipV="1">
            <a:off x="13998683" y="5923967"/>
            <a:ext cx="1496509" cy="1619833"/>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90" name="Line"/>
          <p:cNvSpPr/>
          <p:nvPr/>
        </p:nvSpPr>
        <p:spPr>
          <a:xfrm flipH="1">
            <a:off x="6686550" y="9315450"/>
            <a:ext cx="414338" cy="163830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91" name="Line"/>
          <p:cNvSpPr/>
          <p:nvPr/>
        </p:nvSpPr>
        <p:spPr>
          <a:xfrm flipH="1">
            <a:off x="10877550" y="9296399"/>
            <a:ext cx="1104899" cy="1695451"/>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92" name="Line"/>
          <p:cNvSpPr/>
          <p:nvPr/>
        </p:nvSpPr>
        <p:spPr>
          <a:xfrm flipH="1">
            <a:off x="13030200" y="9277350"/>
            <a:ext cx="1390651" cy="165735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93" name="Line"/>
          <p:cNvSpPr/>
          <p:nvPr/>
        </p:nvSpPr>
        <p:spPr>
          <a:xfrm flipH="1">
            <a:off x="15011400" y="9353550"/>
            <a:ext cx="2199978" cy="160020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grpSp>
        <p:nvGrpSpPr>
          <p:cNvPr id="296" name="Group"/>
          <p:cNvGrpSpPr/>
          <p:nvPr/>
        </p:nvGrpSpPr>
        <p:grpSpPr>
          <a:xfrm>
            <a:off x="15925800" y="2762250"/>
            <a:ext cx="2459841" cy="1676400"/>
            <a:chOff x="0" y="0"/>
            <a:chExt cx="2459840" cy="1676400"/>
          </a:xfrm>
        </p:grpSpPr>
        <p:sp>
          <p:nvSpPr>
            <p:cNvPr id="294" name="555-3333"/>
            <p:cNvSpPr/>
            <p:nvPr/>
          </p:nvSpPr>
          <p:spPr>
            <a:xfrm>
              <a:off x="0" y="1085850"/>
              <a:ext cx="2459841"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555-3333</a:t>
              </a:r>
            </a:p>
          </p:txBody>
        </p:sp>
        <p:sp>
          <p:nvSpPr>
            <p:cNvPr id="295" name="Marcus Marceau"/>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Marcus Marceau</a:t>
              </a:r>
            </a:p>
          </p:txBody>
        </p:sp>
      </p:grpSp>
      <p:sp>
        <p:nvSpPr>
          <p:cNvPr id="297" name="Line"/>
          <p:cNvSpPr/>
          <p:nvPr/>
        </p:nvSpPr>
        <p:spPr>
          <a:xfrm flipH="1">
            <a:off x="8591550" y="9277350"/>
            <a:ext cx="826790" cy="161925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59">
                                            <p:bg/>
                                          </p:spTgt>
                                        </p:tgtEl>
                                        <p:attrNameLst>
                                          <p:attrName>style.visibility</p:attrName>
                                        </p:attrNameLst>
                                      </p:cBhvr>
                                      <p:to>
                                        <p:strVal val="visible"/>
                                      </p:to>
                                    </p:set>
                                    <p:animEffect transition="in" filter="fade">
                                      <p:cBhvr>
                                        <p:cTn id="7" dur="500"/>
                                        <p:tgtEl>
                                          <p:spTgt spid="259">
                                            <p:bg/>
                                          </p:spTgt>
                                        </p:tgtEl>
                                      </p:cBhvr>
                                    </p:animEffect>
                                  </p:childTnLst>
                                </p:cTn>
                              </p:par>
                              <p:par>
                                <p:cTn id="8" presetID="10" presetClass="entr" presetSubtype="0" fill="hold" grpId="0" nodeType="withEffect">
                                  <p:stCondLst>
                                    <p:cond delay="0"/>
                                  </p:stCondLst>
                                  <p:iterate>
                                    <p:tmAbs val="0"/>
                                  </p:iterate>
                                  <p:childTnLst>
                                    <p:set>
                                      <p:cBhvr>
                                        <p:cTn id="9" fill="hold"/>
                                        <p:tgtEl>
                                          <p:spTgt spid="259">
                                            <p:txEl>
                                              <p:pRg st="0" end="0"/>
                                            </p:txEl>
                                          </p:spTgt>
                                        </p:tgtEl>
                                        <p:attrNameLst>
                                          <p:attrName>style.visibility</p:attrName>
                                        </p:attrNameLst>
                                      </p:cBhvr>
                                      <p:to>
                                        <p:strVal val="visible"/>
                                      </p:to>
                                    </p:set>
                                    <p:animEffect transition="in" filter="fade">
                                      <p:cBhvr>
                                        <p:cTn id="10" dur="500"/>
                                        <p:tgtEl>
                                          <p:spTgt spid="259">
                                            <p:txEl>
                                              <p:pRg st="0" end="0"/>
                                            </p:txEl>
                                          </p:spTgt>
                                        </p:tgtEl>
                                      </p:cBhvr>
                                    </p:animEffect>
                                  </p:childTnLst>
                                </p:cTn>
                              </p:par>
                            </p:childTnLst>
                          </p:cTn>
                        </p:par>
                        <p:par>
                          <p:cTn id="11" fill="hold">
                            <p:stCondLst>
                              <p:cond delay="500"/>
                            </p:stCondLst>
                            <p:childTnLst>
                              <p:par>
                                <p:cTn id="12" presetID="23" presetClass="entr" presetSubtype="16" fill="hold" grpId="0" nodeType="afterEffect">
                                  <p:stCondLst>
                                    <p:cond delay="0"/>
                                  </p:stCondLst>
                                  <p:iterate>
                                    <p:tmAbs val="0"/>
                                  </p:iterate>
                                  <p:childTnLst>
                                    <p:set>
                                      <p:cBhvr>
                                        <p:cTn id="13" fill="hold"/>
                                        <p:tgtEl>
                                          <p:spTgt spid="262"/>
                                        </p:tgtEl>
                                        <p:attrNameLst>
                                          <p:attrName>style.visibility</p:attrName>
                                        </p:attrNameLst>
                                      </p:cBhvr>
                                      <p:to>
                                        <p:strVal val="visible"/>
                                      </p:to>
                                    </p:set>
                                    <p:anim calcmode="lin" valueType="num">
                                      <p:cBhvr>
                                        <p:cTn id="14" dur="500" fill="hold"/>
                                        <p:tgtEl>
                                          <p:spTgt spid="262"/>
                                        </p:tgtEl>
                                        <p:attrNameLst>
                                          <p:attrName>ppt_w</p:attrName>
                                        </p:attrNameLst>
                                      </p:cBhvr>
                                      <p:tavLst>
                                        <p:tav tm="0">
                                          <p:val>
                                            <p:fltVal val="0"/>
                                          </p:val>
                                        </p:tav>
                                        <p:tav tm="100000">
                                          <p:val>
                                            <p:strVal val="#ppt_w"/>
                                          </p:val>
                                        </p:tav>
                                      </p:tavLst>
                                    </p:anim>
                                    <p:anim calcmode="lin" valueType="num">
                                      <p:cBhvr>
                                        <p:cTn id="15" dur="500" fill="hold"/>
                                        <p:tgtEl>
                                          <p:spTgt spid="262"/>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grpId="0" nodeType="afterEffect">
                                  <p:stCondLst>
                                    <p:cond delay="200"/>
                                  </p:stCondLst>
                                  <p:iterate>
                                    <p:tmAbs val="0"/>
                                  </p:iterate>
                                  <p:childTnLst>
                                    <p:set>
                                      <p:cBhvr>
                                        <p:cTn id="18" fill="hold"/>
                                        <p:tgtEl>
                                          <p:spTgt spid="265"/>
                                        </p:tgtEl>
                                        <p:attrNameLst>
                                          <p:attrName>style.visibility</p:attrName>
                                        </p:attrNameLst>
                                      </p:cBhvr>
                                      <p:to>
                                        <p:strVal val="visible"/>
                                      </p:to>
                                    </p:set>
                                    <p:anim calcmode="lin" valueType="num">
                                      <p:cBhvr>
                                        <p:cTn id="19" dur="500" fill="hold"/>
                                        <p:tgtEl>
                                          <p:spTgt spid="265"/>
                                        </p:tgtEl>
                                        <p:attrNameLst>
                                          <p:attrName>ppt_w</p:attrName>
                                        </p:attrNameLst>
                                      </p:cBhvr>
                                      <p:tavLst>
                                        <p:tav tm="0">
                                          <p:val>
                                            <p:fltVal val="0"/>
                                          </p:val>
                                        </p:tav>
                                        <p:tav tm="100000">
                                          <p:val>
                                            <p:strVal val="#ppt_w"/>
                                          </p:val>
                                        </p:tav>
                                      </p:tavLst>
                                    </p:anim>
                                    <p:anim calcmode="lin" valueType="num">
                                      <p:cBhvr>
                                        <p:cTn id="20" dur="500" fill="hold"/>
                                        <p:tgtEl>
                                          <p:spTgt spid="265"/>
                                        </p:tgtEl>
                                        <p:attrNameLst>
                                          <p:attrName>ppt_h</p:attrName>
                                        </p:attrNameLst>
                                      </p:cBhvr>
                                      <p:tavLst>
                                        <p:tav tm="0">
                                          <p:val>
                                            <p:fltVal val="0"/>
                                          </p:val>
                                        </p:tav>
                                        <p:tav tm="100000">
                                          <p:val>
                                            <p:strVal val="#ppt_h"/>
                                          </p:val>
                                        </p:tav>
                                      </p:tavLst>
                                    </p:anim>
                                  </p:childTnLst>
                                </p:cTn>
                              </p:par>
                            </p:childTnLst>
                          </p:cTn>
                        </p:par>
                        <p:par>
                          <p:cTn id="21" fill="hold">
                            <p:stCondLst>
                              <p:cond delay="1700"/>
                            </p:stCondLst>
                            <p:childTnLst>
                              <p:par>
                                <p:cTn id="22" presetID="23" presetClass="entr" presetSubtype="16" fill="hold" grpId="0" nodeType="afterEffect">
                                  <p:stCondLst>
                                    <p:cond delay="200"/>
                                  </p:stCondLst>
                                  <p:iterate>
                                    <p:tmAbs val="0"/>
                                  </p:iterate>
                                  <p:childTnLst>
                                    <p:set>
                                      <p:cBhvr>
                                        <p:cTn id="23" fill="hold"/>
                                        <p:tgtEl>
                                          <p:spTgt spid="271"/>
                                        </p:tgtEl>
                                        <p:attrNameLst>
                                          <p:attrName>style.visibility</p:attrName>
                                        </p:attrNameLst>
                                      </p:cBhvr>
                                      <p:to>
                                        <p:strVal val="visible"/>
                                      </p:to>
                                    </p:set>
                                    <p:anim calcmode="lin" valueType="num">
                                      <p:cBhvr>
                                        <p:cTn id="24" dur="500" fill="hold"/>
                                        <p:tgtEl>
                                          <p:spTgt spid="271"/>
                                        </p:tgtEl>
                                        <p:attrNameLst>
                                          <p:attrName>ppt_w</p:attrName>
                                        </p:attrNameLst>
                                      </p:cBhvr>
                                      <p:tavLst>
                                        <p:tav tm="0">
                                          <p:val>
                                            <p:fltVal val="0"/>
                                          </p:val>
                                        </p:tav>
                                        <p:tav tm="100000">
                                          <p:val>
                                            <p:strVal val="#ppt_w"/>
                                          </p:val>
                                        </p:tav>
                                      </p:tavLst>
                                    </p:anim>
                                    <p:anim calcmode="lin" valueType="num">
                                      <p:cBhvr>
                                        <p:cTn id="25" dur="500" fill="hold"/>
                                        <p:tgtEl>
                                          <p:spTgt spid="271"/>
                                        </p:tgtEl>
                                        <p:attrNameLst>
                                          <p:attrName>ppt_h</p:attrName>
                                        </p:attrNameLst>
                                      </p:cBhvr>
                                      <p:tavLst>
                                        <p:tav tm="0">
                                          <p:val>
                                            <p:fltVal val="0"/>
                                          </p:val>
                                        </p:tav>
                                        <p:tav tm="100000">
                                          <p:val>
                                            <p:strVal val="#ppt_h"/>
                                          </p:val>
                                        </p:tav>
                                      </p:tavLst>
                                    </p:anim>
                                  </p:childTnLst>
                                </p:cTn>
                              </p:par>
                            </p:childTnLst>
                          </p:cTn>
                        </p:par>
                        <p:par>
                          <p:cTn id="26" fill="hold">
                            <p:stCondLst>
                              <p:cond delay="2400"/>
                            </p:stCondLst>
                            <p:childTnLst>
                              <p:par>
                                <p:cTn id="27" presetID="23" presetClass="entr" presetSubtype="16" fill="hold" grpId="0" nodeType="afterEffect">
                                  <p:stCondLst>
                                    <p:cond delay="200"/>
                                  </p:stCondLst>
                                  <p:iterate>
                                    <p:tmAbs val="0"/>
                                  </p:iterate>
                                  <p:childTnLst>
                                    <p:set>
                                      <p:cBhvr>
                                        <p:cTn id="28" fill="hold"/>
                                        <p:tgtEl>
                                          <p:spTgt spid="268"/>
                                        </p:tgtEl>
                                        <p:attrNameLst>
                                          <p:attrName>style.visibility</p:attrName>
                                        </p:attrNameLst>
                                      </p:cBhvr>
                                      <p:to>
                                        <p:strVal val="visible"/>
                                      </p:to>
                                    </p:set>
                                    <p:anim calcmode="lin" valueType="num">
                                      <p:cBhvr>
                                        <p:cTn id="29" dur="500" fill="hold"/>
                                        <p:tgtEl>
                                          <p:spTgt spid="268"/>
                                        </p:tgtEl>
                                        <p:attrNameLst>
                                          <p:attrName>ppt_w</p:attrName>
                                        </p:attrNameLst>
                                      </p:cBhvr>
                                      <p:tavLst>
                                        <p:tav tm="0">
                                          <p:val>
                                            <p:fltVal val="0"/>
                                          </p:val>
                                        </p:tav>
                                        <p:tav tm="100000">
                                          <p:val>
                                            <p:strVal val="#ppt_w"/>
                                          </p:val>
                                        </p:tav>
                                      </p:tavLst>
                                    </p:anim>
                                    <p:anim calcmode="lin" valueType="num">
                                      <p:cBhvr>
                                        <p:cTn id="30" dur="500" fill="hold"/>
                                        <p:tgtEl>
                                          <p:spTgt spid="268"/>
                                        </p:tgtEl>
                                        <p:attrNameLst>
                                          <p:attrName>ppt_h</p:attrName>
                                        </p:attrNameLst>
                                      </p:cBhvr>
                                      <p:tavLst>
                                        <p:tav tm="0">
                                          <p:val>
                                            <p:fltVal val="0"/>
                                          </p:val>
                                        </p:tav>
                                        <p:tav tm="100000">
                                          <p:val>
                                            <p:strVal val="#ppt_h"/>
                                          </p:val>
                                        </p:tav>
                                      </p:tavLst>
                                    </p:anim>
                                  </p:childTnLst>
                                </p:cTn>
                              </p:par>
                            </p:childTnLst>
                          </p:cTn>
                        </p:par>
                        <p:par>
                          <p:cTn id="31" fill="hold">
                            <p:stCondLst>
                              <p:cond delay="3100"/>
                            </p:stCondLst>
                            <p:childTnLst>
                              <p:par>
                                <p:cTn id="32" presetID="23" presetClass="entr" presetSubtype="16" fill="hold" grpId="0" nodeType="afterEffect">
                                  <p:stCondLst>
                                    <p:cond delay="200"/>
                                  </p:stCondLst>
                                  <p:iterate>
                                    <p:tmAbs val="0"/>
                                  </p:iterate>
                                  <p:childTnLst>
                                    <p:set>
                                      <p:cBhvr>
                                        <p:cTn id="33" fill="hold"/>
                                        <p:tgtEl>
                                          <p:spTgt spid="274"/>
                                        </p:tgtEl>
                                        <p:attrNameLst>
                                          <p:attrName>style.visibility</p:attrName>
                                        </p:attrNameLst>
                                      </p:cBhvr>
                                      <p:to>
                                        <p:strVal val="visible"/>
                                      </p:to>
                                    </p:set>
                                    <p:anim calcmode="lin" valueType="num">
                                      <p:cBhvr>
                                        <p:cTn id="34" dur="500" fill="hold"/>
                                        <p:tgtEl>
                                          <p:spTgt spid="274"/>
                                        </p:tgtEl>
                                        <p:attrNameLst>
                                          <p:attrName>ppt_w</p:attrName>
                                        </p:attrNameLst>
                                      </p:cBhvr>
                                      <p:tavLst>
                                        <p:tav tm="0">
                                          <p:val>
                                            <p:fltVal val="0"/>
                                          </p:val>
                                        </p:tav>
                                        <p:tav tm="100000">
                                          <p:val>
                                            <p:strVal val="#ppt_w"/>
                                          </p:val>
                                        </p:tav>
                                      </p:tavLst>
                                    </p:anim>
                                    <p:anim calcmode="lin" valueType="num">
                                      <p:cBhvr>
                                        <p:cTn id="35" dur="500" fill="hold"/>
                                        <p:tgtEl>
                                          <p:spTgt spid="274"/>
                                        </p:tgtEl>
                                        <p:attrNameLst>
                                          <p:attrName>ppt_h</p:attrName>
                                        </p:attrNameLst>
                                      </p:cBhvr>
                                      <p:tavLst>
                                        <p:tav tm="0">
                                          <p:val>
                                            <p:fltVal val="0"/>
                                          </p:val>
                                        </p:tav>
                                        <p:tav tm="100000">
                                          <p:val>
                                            <p:strVal val="#ppt_h"/>
                                          </p:val>
                                        </p:tav>
                                      </p:tavLst>
                                    </p:anim>
                                  </p:childTnLst>
                                </p:cTn>
                              </p:par>
                            </p:childTnLst>
                          </p:cTn>
                        </p:par>
                        <p:par>
                          <p:cTn id="36" fill="hold">
                            <p:stCondLst>
                              <p:cond delay="3800"/>
                            </p:stCondLst>
                            <p:childTnLst>
                              <p:par>
                                <p:cTn id="37" presetID="10" presetClass="entr" fill="hold" grpId="0" nodeType="afterEffect">
                                  <p:stCondLst>
                                    <p:cond delay="0"/>
                                  </p:stCondLst>
                                  <p:iterate>
                                    <p:tmAbs val="0"/>
                                  </p:iterate>
                                  <p:childTnLst>
                                    <p:set>
                                      <p:cBhvr>
                                        <p:cTn id="38" fill="hold"/>
                                        <p:tgtEl>
                                          <p:spTgt spid="276"/>
                                        </p:tgtEl>
                                        <p:attrNameLst>
                                          <p:attrName>style.visibility</p:attrName>
                                        </p:attrNameLst>
                                      </p:cBhvr>
                                      <p:to>
                                        <p:strVal val="visible"/>
                                      </p:to>
                                    </p:set>
                                    <p:animEffect transition="in" filter="fade">
                                      <p:cBhvr>
                                        <p:cTn id="39" dur="500"/>
                                        <p:tgtEl>
                                          <p:spTgt spid="276"/>
                                        </p:tgtEl>
                                      </p:cBhvr>
                                    </p:animEffect>
                                  </p:childTnLst>
                                </p:cTn>
                              </p:par>
                            </p:childTnLst>
                          </p:cTn>
                        </p:par>
                        <p:par>
                          <p:cTn id="40" fill="hold">
                            <p:stCondLst>
                              <p:cond delay="4300"/>
                            </p:stCondLst>
                            <p:childTnLst>
                              <p:par>
                                <p:cTn id="41" presetID="10" presetClass="entr" fill="hold" grpId="0" nodeType="afterEffect">
                                  <p:stCondLst>
                                    <p:cond delay="0"/>
                                  </p:stCondLst>
                                  <p:iterate>
                                    <p:tmAbs val="0"/>
                                  </p:iterate>
                                  <p:childTnLst>
                                    <p:set>
                                      <p:cBhvr>
                                        <p:cTn id="42" fill="hold"/>
                                        <p:tgtEl>
                                          <p:spTgt spid="277"/>
                                        </p:tgtEl>
                                        <p:attrNameLst>
                                          <p:attrName>style.visibility</p:attrName>
                                        </p:attrNameLst>
                                      </p:cBhvr>
                                      <p:to>
                                        <p:strVal val="visible"/>
                                      </p:to>
                                    </p:set>
                                    <p:animEffect transition="in" filter="fade">
                                      <p:cBhvr>
                                        <p:cTn id="43" dur="500"/>
                                        <p:tgtEl>
                                          <p:spTgt spid="277"/>
                                        </p:tgtEl>
                                      </p:cBhvr>
                                    </p:animEffect>
                                  </p:childTnLst>
                                </p:cTn>
                              </p:par>
                            </p:childTnLst>
                          </p:cTn>
                        </p:par>
                        <p:par>
                          <p:cTn id="44" fill="hold">
                            <p:stCondLst>
                              <p:cond delay="4800"/>
                            </p:stCondLst>
                            <p:childTnLst>
                              <p:par>
                                <p:cTn id="45" presetID="22" presetClass="entr" presetSubtype="8" fill="hold" grpId="0" nodeType="afterEffect">
                                  <p:stCondLst>
                                    <p:cond delay="0"/>
                                  </p:stCondLst>
                                  <p:iterate>
                                    <p:tmAbs val="0"/>
                                  </p:iterate>
                                  <p:childTnLst>
                                    <p:set>
                                      <p:cBhvr>
                                        <p:cTn id="46" fill="hold"/>
                                        <p:tgtEl>
                                          <p:spTgt spid="283"/>
                                        </p:tgtEl>
                                        <p:attrNameLst>
                                          <p:attrName>style.visibility</p:attrName>
                                        </p:attrNameLst>
                                      </p:cBhvr>
                                      <p:to>
                                        <p:strVal val="visible"/>
                                      </p:to>
                                    </p:set>
                                    <p:animEffect transition="in" filter="wipe(left)">
                                      <p:cBhvr>
                                        <p:cTn id="47" dur="500"/>
                                        <p:tgtEl>
                                          <p:spTgt spid="283"/>
                                        </p:tgtEl>
                                      </p:cBhvr>
                                    </p:animEffect>
                                  </p:childTnLst>
                                </p:cTn>
                              </p:par>
                            </p:childTnLst>
                          </p:cTn>
                        </p:par>
                        <p:par>
                          <p:cTn id="48" fill="hold">
                            <p:stCondLst>
                              <p:cond delay="5300"/>
                            </p:stCondLst>
                            <p:childTnLst>
                              <p:par>
                                <p:cTn id="49" presetID="22" presetClass="entr" presetSubtype="8" fill="hold" grpId="0" nodeType="afterEffect">
                                  <p:stCondLst>
                                    <p:cond delay="0"/>
                                  </p:stCondLst>
                                  <p:iterate>
                                    <p:tmAbs val="0"/>
                                  </p:iterate>
                                  <p:childTnLst>
                                    <p:set>
                                      <p:cBhvr>
                                        <p:cTn id="50" fill="hold"/>
                                        <p:tgtEl>
                                          <p:spTgt spid="278"/>
                                        </p:tgtEl>
                                        <p:attrNameLst>
                                          <p:attrName>style.visibility</p:attrName>
                                        </p:attrNameLst>
                                      </p:cBhvr>
                                      <p:to>
                                        <p:strVal val="visible"/>
                                      </p:to>
                                    </p:set>
                                    <p:animEffect transition="in" filter="wipe(left)">
                                      <p:cBhvr>
                                        <p:cTn id="51" dur="500"/>
                                        <p:tgtEl>
                                          <p:spTgt spid="278"/>
                                        </p:tgtEl>
                                      </p:cBhvr>
                                    </p:animEffect>
                                  </p:childTnLst>
                                </p:cTn>
                              </p:par>
                            </p:childTnLst>
                          </p:cTn>
                        </p:par>
                        <p:par>
                          <p:cTn id="52" fill="hold">
                            <p:stCondLst>
                              <p:cond delay="5800"/>
                            </p:stCondLst>
                            <p:childTnLst>
                              <p:par>
                                <p:cTn id="53" presetID="22" presetClass="entr" presetSubtype="1" fill="hold" grpId="0" nodeType="afterEffect">
                                  <p:stCondLst>
                                    <p:cond delay="200"/>
                                  </p:stCondLst>
                                  <p:iterate>
                                    <p:tmAbs val="0"/>
                                  </p:iterate>
                                  <p:childTnLst>
                                    <p:set>
                                      <p:cBhvr>
                                        <p:cTn id="54" fill="hold"/>
                                        <p:tgtEl>
                                          <p:spTgt spid="284"/>
                                        </p:tgtEl>
                                        <p:attrNameLst>
                                          <p:attrName>style.visibility</p:attrName>
                                        </p:attrNameLst>
                                      </p:cBhvr>
                                      <p:to>
                                        <p:strVal val="visible"/>
                                      </p:to>
                                    </p:set>
                                    <p:animEffect transition="in" filter="wipe(up)">
                                      <p:cBhvr>
                                        <p:cTn id="55" dur="500"/>
                                        <p:tgtEl>
                                          <p:spTgt spid="284"/>
                                        </p:tgtEl>
                                      </p:cBhvr>
                                    </p:animEffect>
                                  </p:childTnLst>
                                </p:cTn>
                              </p:par>
                            </p:childTnLst>
                          </p:cTn>
                        </p:par>
                        <p:par>
                          <p:cTn id="56" fill="hold">
                            <p:stCondLst>
                              <p:cond delay="6500"/>
                            </p:stCondLst>
                            <p:childTnLst>
                              <p:par>
                                <p:cTn id="57" presetID="22" presetClass="entr" presetSubtype="1" fill="hold" grpId="0" nodeType="afterEffect">
                                  <p:stCondLst>
                                    <p:cond delay="200"/>
                                  </p:stCondLst>
                                  <p:iterate>
                                    <p:tmAbs val="0"/>
                                  </p:iterate>
                                  <p:childTnLst>
                                    <p:set>
                                      <p:cBhvr>
                                        <p:cTn id="58" fill="hold"/>
                                        <p:tgtEl>
                                          <p:spTgt spid="286"/>
                                        </p:tgtEl>
                                        <p:attrNameLst>
                                          <p:attrName>style.visibility</p:attrName>
                                        </p:attrNameLst>
                                      </p:cBhvr>
                                      <p:to>
                                        <p:strVal val="visible"/>
                                      </p:to>
                                    </p:set>
                                    <p:animEffect transition="in" filter="wipe(up)">
                                      <p:cBhvr>
                                        <p:cTn id="59" dur="500"/>
                                        <p:tgtEl>
                                          <p:spTgt spid="286"/>
                                        </p:tgtEl>
                                      </p:cBhvr>
                                    </p:animEffect>
                                  </p:childTnLst>
                                </p:cTn>
                              </p:par>
                            </p:childTnLst>
                          </p:cTn>
                        </p:par>
                        <p:par>
                          <p:cTn id="60" fill="hold">
                            <p:stCondLst>
                              <p:cond delay="7200"/>
                            </p:stCondLst>
                            <p:childTnLst>
                              <p:par>
                                <p:cTn id="61" presetID="22" presetClass="entr" presetSubtype="1" fill="hold" grpId="0" nodeType="afterEffect">
                                  <p:stCondLst>
                                    <p:cond delay="200"/>
                                  </p:stCondLst>
                                  <p:iterate>
                                    <p:tmAbs val="0"/>
                                  </p:iterate>
                                  <p:childTnLst>
                                    <p:set>
                                      <p:cBhvr>
                                        <p:cTn id="62" fill="hold"/>
                                        <p:tgtEl>
                                          <p:spTgt spid="287"/>
                                        </p:tgtEl>
                                        <p:attrNameLst>
                                          <p:attrName>style.visibility</p:attrName>
                                        </p:attrNameLst>
                                      </p:cBhvr>
                                      <p:to>
                                        <p:strVal val="visible"/>
                                      </p:to>
                                    </p:set>
                                    <p:animEffect transition="in" filter="wipe(up)">
                                      <p:cBhvr>
                                        <p:cTn id="63" dur="500"/>
                                        <p:tgtEl>
                                          <p:spTgt spid="287"/>
                                        </p:tgtEl>
                                      </p:cBhvr>
                                    </p:animEffect>
                                  </p:childTnLst>
                                </p:cTn>
                              </p:par>
                            </p:childTnLst>
                          </p:cTn>
                        </p:par>
                        <p:par>
                          <p:cTn id="64" fill="hold">
                            <p:stCondLst>
                              <p:cond delay="7900"/>
                            </p:stCondLst>
                            <p:childTnLst>
                              <p:par>
                                <p:cTn id="65" presetID="22" presetClass="entr" presetSubtype="1" fill="hold" grpId="0" nodeType="afterEffect">
                                  <p:stCondLst>
                                    <p:cond delay="200"/>
                                  </p:stCondLst>
                                  <p:iterate>
                                    <p:tmAbs val="0"/>
                                  </p:iterate>
                                  <p:childTnLst>
                                    <p:set>
                                      <p:cBhvr>
                                        <p:cTn id="66" fill="hold"/>
                                        <p:tgtEl>
                                          <p:spTgt spid="288"/>
                                        </p:tgtEl>
                                        <p:attrNameLst>
                                          <p:attrName>style.visibility</p:attrName>
                                        </p:attrNameLst>
                                      </p:cBhvr>
                                      <p:to>
                                        <p:strVal val="visible"/>
                                      </p:to>
                                    </p:set>
                                    <p:animEffect transition="in" filter="wipe(up)">
                                      <p:cBhvr>
                                        <p:cTn id="67" dur="500"/>
                                        <p:tgtEl>
                                          <p:spTgt spid="288"/>
                                        </p:tgtEl>
                                      </p:cBhvr>
                                    </p:animEffect>
                                  </p:childTnLst>
                                </p:cTn>
                              </p:par>
                            </p:childTnLst>
                          </p:cTn>
                        </p:par>
                        <p:par>
                          <p:cTn id="68" fill="hold">
                            <p:stCondLst>
                              <p:cond delay="8600"/>
                            </p:stCondLst>
                            <p:childTnLst>
                              <p:par>
                                <p:cTn id="69" presetID="22" presetClass="entr" presetSubtype="1" fill="hold" grpId="0" nodeType="afterEffect">
                                  <p:stCondLst>
                                    <p:cond delay="200"/>
                                  </p:stCondLst>
                                  <p:iterate>
                                    <p:tmAbs val="0"/>
                                  </p:iterate>
                                  <p:childTnLst>
                                    <p:set>
                                      <p:cBhvr>
                                        <p:cTn id="70" fill="hold"/>
                                        <p:tgtEl>
                                          <p:spTgt spid="289"/>
                                        </p:tgtEl>
                                        <p:attrNameLst>
                                          <p:attrName>style.visibility</p:attrName>
                                        </p:attrNameLst>
                                      </p:cBhvr>
                                      <p:to>
                                        <p:strVal val="visible"/>
                                      </p:to>
                                    </p:set>
                                    <p:animEffect transition="in" filter="wipe(up)">
                                      <p:cBhvr>
                                        <p:cTn id="71" dur="500"/>
                                        <p:tgtEl>
                                          <p:spTgt spid="289"/>
                                        </p:tgtEl>
                                      </p:cBhvr>
                                    </p:animEffect>
                                  </p:childTnLst>
                                </p:cTn>
                              </p:par>
                            </p:childTnLst>
                          </p:cTn>
                        </p:par>
                        <p:par>
                          <p:cTn id="72" fill="hold">
                            <p:stCondLst>
                              <p:cond delay="9300"/>
                            </p:stCondLst>
                            <p:childTnLst>
                              <p:par>
                                <p:cTn id="73" presetID="10" presetClass="entr" fill="hold" grpId="0" nodeType="afterEffect">
                                  <p:stCondLst>
                                    <p:cond delay="0"/>
                                  </p:stCondLst>
                                  <p:iterate>
                                    <p:tmAbs val="0"/>
                                  </p:iterate>
                                  <p:childTnLst>
                                    <p:set>
                                      <p:cBhvr>
                                        <p:cTn id="74" fill="hold"/>
                                        <p:tgtEl>
                                          <p:spTgt spid="296"/>
                                        </p:tgtEl>
                                        <p:attrNameLst>
                                          <p:attrName>style.visibility</p:attrName>
                                        </p:attrNameLst>
                                      </p:cBhvr>
                                      <p:to>
                                        <p:strVal val="visible"/>
                                      </p:to>
                                    </p:set>
                                    <p:animEffect transition="in" filter="fade">
                                      <p:cBhvr>
                                        <p:cTn id="75" dur="500"/>
                                        <p:tgtEl>
                                          <p:spTgt spid="29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fill="hold" grpId="0" nodeType="clickEffect">
                                  <p:stCondLst>
                                    <p:cond delay="0"/>
                                  </p:stCondLst>
                                  <p:iterate>
                                    <p:tmAbs val="0"/>
                                  </p:iterate>
                                  <p:childTnLst>
                                    <p:set>
                                      <p:cBhvr>
                                        <p:cTn id="79" fill="hold"/>
                                        <p:tgtEl>
                                          <p:spTgt spid="279"/>
                                        </p:tgtEl>
                                        <p:attrNameLst>
                                          <p:attrName>style.visibility</p:attrName>
                                        </p:attrNameLst>
                                      </p:cBhvr>
                                      <p:to>
                                        <p:strVal val="visible"/>
                                      </p:to>
                                    </p:set>
                                    <p:animEffect transition="in" filter="fade">
                                      <p:cBhvr>
                                        <p:cTn id="80" dur="500"/>
                                        <p:tgtEl>
                                          <p:spTgt spid="279"/>
                                        </p:tgtEl>
                                      </p:cBhvr>
                                    </p:animEffect>
                                  </p:childTnLst>
                                </p:cTn>
                              </p:par>
                            </p:childTnLst>
                          </p:cTn>
                        </p:par>
                        <p:par>
                          <p:cTn id="81" fill="hold">
                            <p:stCondLst>
                              <p:cond delay="500"/>
                            </p:stCondLst>
                            <p:childTnLst>
                              <p:par>
                                <p:cTn id="82" presetID="10" presetClass="entr" fill="hold" grpId="0" nodeType="afterEffect">
                                  <p:stCondLst>
                                    <p:cond delay="0"/>
                                  </p:stCondLst>
                                  <p:iterate>
                                    <p:tmAbs val="0"/>
                                  </p:iterate>
                                  <p:childTnLst>
                                    <p:set>
                                      <p:cBhvr>
                                        <p:cTn id="83" fill="hold"/>
                                        <p:tgtEl>
                                          <p:spTgt spid="281"/>
                                        </p:tgtEl>
                                        <p:attrNameLst>
                                          <p:attrName>style.visibility</p:attrName>
                                        </p:attrNameLst>
                                      </p:cBhvr>
                                      <p:to>
                                        <p:strVal val="visible"/>
                                      </p:to>
                                    </p:set>
                                    <p:animEffect transition="in" filter="fade">
                                      <p:cBhvr>
                                        <p:cTn id="84" dur="500"/>
                                        <p:tgtEl>
                                          <p:spTgt spid="281"/>
                                        </p:tgtEl>
                                      </p:cBhvr>
                                    </p:animEffect>
                                  </p:childTnLst>
                                </p:cTn>
                              </p:par>
                            </p:childTnLst>
                          </p:cTn>
                        </p:par>
                        <p:par>
                          <p:cTn id="85" fill="hold">
                            <p:stCondLst>
                              <p:cond delay="1000"/>
                            </p:stCondLst>
                            <p:childTnLst>
                              <p:par>
                                <p:cTn id="86" presetID="22" presetClass="entr" presetSubtype="8" fill="hold" grpId="0" nodeType="afterEffect">
                                  <p:stCondLst>
                                    <p:cond delay="0"/>
                                  </p:stCondLst>
                                  <p:iterate>
                                    <p:tmAbs val="0"/>
                                  </p:iterate>
                                  <p:childTnLst>
                                    <p:set>
                                      <p:cBhvr>
                                        <p:cTn id="87" fill="hold"/>
                                        <p:tgtEl>
                                          <p:spTgt spid="280"/>
                                        </p:tgtEl>
                                        <p:attrNameLst>
                                          <p:attrName>style.visibility</p:attrName>
                                        </p:attrNameLst>
                                      </p:cBhvr>
                                      <p:to>
                                        <p:strVal val="visible"/>
                                      </p:to>
                                    </p:set>
                                    <p:animEffect transition="in" filter="wipe(left)">
                                      <p:cBhvr>
                                        <p:cTn id="88" dur="500"/>
                                        <p:tgtEl>
                                          <p:spTgt spid="280"/>
                                        </p:tgtEl>
                                      </p:cBhvr>
                                    </p:animEffect>
                                  </p:childTnLst>
                                </p:cTn>
                              </p:par>
                            </p:childTnLst>
                          </p:cTn>
                        </p:par>
                        <p:par>
                          <p:cTn id="89" fill="hold">
                            <p:stCondLst>
                              <p:cond delay="1500"/>
                            </p:stCondLst>
                            <p:childTnLst>
                              <p:par>
                                <p:cTn id="90" presetID="22" presetClass="entr" presetSubtype="8" fill="hold" grpId="0" nodeType="afterEffect">
                                  <p:stCondLst>
                                    <p:cond delay="0"/>
                                  </p:stCondLst>
                                  <p:iterate>
                                    <p:tmAbs val="0"/>
                                  </p:iterate>
                                  <p:childTnLst>
                                    <p:set>
                                      <p:cBhvr>
                                        <p:cTn id="91" fill="hold"/>
                                        <p:tgtEl>
                                          <p:spTgt spid="282"/>
                                        </p:tgtEl>
                                        <p:attrNameLst>
                                          <p:attrName>style.visibility</p:attrName>
                                        </p:attrNameLst>
                                      </p:cBhvr>
                                      <p:to>
                                        <p:strVal val="visible"/>
                                      </p:to>
                                    </p:set>
                                    <p:animEffect transition="in" filter="wipe(left)">
                                      <p:cBhvr>
                                        <p:cTn id="92" dur="500"/>
                                        <p:tgtEl>
                                          <p:spTgt spid="282"/>
                                        </p:tgtEl>
                                      </p:cBhvr>
                                    </p:animEffect>
                                  </p:childTnLst>
                                </p:cTn>
                              </p:par>
                            </p:childTnLst>
                          </p:cTn>
                        </p:par>
                        <p:par>
                          <p:cTn id="93" fill="hold">
                            <p:stCondLst>
                              <p:cond delay="2000"/>
                            </p:stCondLst>
                            <p:childTnLst>
                              <p:par>
                                <p:cTn id="94" presetID="23" presetClass="exit" presetSubtype="32" fill="hold" grpId="1" nodeType="afterEffect">
                                  <p:stCondLst>
                                    <p:cond delay="0"/>
                                  </p:stCondLst>
                                  <p:iterate>
                                    <p:tmAbs val="0"/>
                                  </p:iterate>
                                  <p:childTnLst>
                                    <p:anim calcmode="lin" valueType="num">
                                      <p:cBhvr>
                                        <p:cTn id="95" dur="500" fill="hold"/>
                                        <p:tgtEl>
                                          <p:spTgt spid="283"/>
                                        </p:tgtEl>
                                        <p:attrNameLst>
                                          <p:attrName>ppt_w</p:attrName>
                                        </p:attrNameLst>
                                      </p:cBhvr>
                                      <p:tavLst>
                                        <p:tav tm="0">
                                          <p:val>
                                            <p:strVal val="ppt_w"/>
                                          </p:val>
                                        </p:tav>
                                        <p:tav tm="100000">
                                          <p:val>
                                            <p:fltVal val="0"/>
                                          </p:val>
                                        </p:tav>
                                      </p:tavLst>
                                    </p:anim>
                                    <p:anim calcmode="lin" valueType="num">
                                      <p:cBhvr>
                                        <p:cTn id="96" dur="500" fill="hold"/>
                                        <p:tgtEl>
                                          <p:spTgt spid="283"/>
                                        </p:tgtEl>
                                        <p:attrNameLst>
                                          <p:attrName>ppt_h</p:attrName>
                                        </p:attrNameLst>
                                      </p:cBhvr>
                                      <p:tavLst>
                                        <p:tav tm="0">
                                          <p:val>
                                            <p:strVal val="ppt_h"/>
                                          </p:val>
                                        </p:tav>
                                        <p:tav tm="100000">
                                          <p:val>
                                            <p:fltVal val="0"/>
                                          </p:val>
                                        </p:tav>
                                      </p:tavLst>
                                    </p:anim>
                                    <p:set>
                                      <p:cBhvr>
                                        <p:cTn id="97" fill="hold">
                                          <p:stCondLst>
                                            <p:cond delay="499"/>
                                          </p:stCondLst>
                                        </p:cTn>
                                        <p:tgtEl>
                                          <p:spTgt spid="283"/>
                                        </p:tgtEl>
                                        <p:attrNameLst>
                                          <p:attrName>style.visibility</p:attrName>
                                        </p:attrNameLst>
                                      </p:cBhvr>
                                      <p:to>
                                        <p:strVal val="hidden"/>
                                      </p:to>
                                    </p:set>
                                  </p:childTnLst>
                                </p:cTn>
                              </p:par>
                            </p:childTnLst>
                          </p:cTn>
                        </p:par>
                        <p:par>
                          <p:cTn id="98" fill="hold">
                            <p:stCondLst>
                              <p:cond delay="2500"/>
                            </p:stCondLst>
                            <p:childTnLst>
                              <p:par>
                                <p:cTn id="99" presetID="22" presetClass="entr" presetSubtype="8" fill="hold" grpId="0" nodeType="afterEffect">
                                  <p:stCondLst>
                                    <p:cond delay="0"/>
                                  </p:stCondLst>
                                  <p:iterate>
                                    <p:tmAbs val="0"/>
                                  </p:iterate>
                                  <p:childTnLst>
                                    <p:set>
                                      <p:cBhvr>
                                        <p:cTn id="100" fill="hold"/>
                                        <p:tgtEl>
                                          <p:spTgt spid="275"/>
                                        </p:tgtEl>
                                        <p:attrNameLst>
                                          <p:attrName>style.visibility</p:attrName>
                                        </p:attrNameLst>
                                      </p:cBhvr>
                                      <p:to>
                                        <p:strVal val="visible"/>
                                      </p:to>
                                    </p:set>
                                    <p:animEffect transition="in" filter="wipe(left)">
                                      <p:cBhvr>
                                        <p:cTn id="101" dur="500"/>
                                        <p:tgtEl>
                                          <p:spTgt spid="27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iterate>
                                    <p:tmAbs val="0"/>
                                  </p:iterate>
                                  <p:childTnLst>
                                    <p:set>
                                      <p:cBhvr>
                                        <p:cTn id="105" fill="hold"/>
                                        <p:tgtEl>
                                          <p:spTgt spid="285"/>
                                        </p:tgtEl>
                                        <p:attrNameLst>
                                          <p:attrName>style.visibility</p:attrName>
                                        </p:attrNameLst>
                                      </p:cBhvr>
                                      <p:to>
                                        <p:strVal val="visible"/>
                                      </p:to>
                                    </p:set>
                                    <p:animEffect transition="in" filter="wipe(down)">
                                      <p:cBhvr>
                                        <p:cTn id="106" dur="500"/>
                                        <p:tgtEl>
                                          <p:spTgt spid="285"/>
                                        </p:tgtEl>
                                      </p:cBhvr>
                                    </p:animEffect>
                                  </p:childTnLst>
                                </p:cTn>
                              </p:par>
                            </p:childTnLst>
                          </p:cTn>
                        </p:par>
                        <p:par>
                          <p:cTn id="107" fill="hold">
                            <p:stCondLst>
                              <p:cond delay="500"/>
                            </p:stCondLst>
                            <p:childTnLst>
                              <p:par>
                                <p:cTn id="108" presetID="22" presetClass="entr" presetSubtype="4" fill="hold" grpId="0" nodeType="afterEffect">
                                  <p:stCondLst>
                                    <p:cond delay="200"/>
                                  </p:stCondLst>
                                  <p:iterate>
                                    <p:tmAbs val="0"/>
                                  </p:iterate>
                                  <p:childTnLst>
                                    <p:set>
                                      <p:cBhvr>
                                        <p:cTn id="109" fill="hold"/>
                                        <p:tgtEl>
                                          <p:spTgt spid="290"/>
                                        </p:tgtEl>
                                        <p:attrNameLst>
                                          <p:attrName>style.visibility</p:attrName>
                                        </p:attrNameLst>
                                      </p:cBhvr>
                                      <p:to>
                                        <p:strVal val="visible"/>
                                      </p:to>
                                    </p:set>
                                    <p:animEffect transition="in" filter="wipe(down)">
                                      <p:cBhvr>
                                        <p:cTn id="110" dur="500"/>
                                        <p:tgtEl>
                                          <p:spTgt spid="290"/>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path" presetSubtype="0" accel="50000" decel="50000" fill="hold" nodeType="clickEffect">
                                  <p:stCondLst>
                                    <p:cond delay="0"/>
                                  </p:stCondLst>
                                  <p:childTnLst>
                                    <p:animMotion origin="layout" path="M 0.000000 0.000000 L 0.088672 0.001389" pathEditMode="relative">
                                      <p:cBhvr>
                                        <p:cTn id="114" dur="500" fill="hold"/>
                                        <p:tgtEl>
                                          <p:spTgt spid="274"/>
                                        </p:tgtEl>
                                        <p:attrNameLst>
                                          <p:attrName>ppt_x</p:attrName>
                                          <p:attrName>ppt_y</p:attrName>
                                        </p:attrNameLst>
                                      </p:cBhvr>
                                    </p:animMotion>
                                  </p:childTnLst>
                                </p:cTn>
                              </p:par>
                            </p:childTnLst>
                          </p:cTn>
                        </p:par>
                        <p:par>
                          <p:cTn id="115" fill="hold">
                            <p:stCondLst>
                              <p:cond delay="500"/>
                            </p:stCondLst>
                            <p:childTnLst>
                              <p:par>
                                <p:cTn id="116" presetID="22" presetClass="entr" presetSubtype="4" fill="hold" grpId="0" nodeType="afterEffect">
                                  <p:stCondLst>
                                    <p:cond delay="200"/>
                                  </p:stCondLst>
                                  <p:iterate>
                                    <p:tmAbs val="0"/>
                                  </p:iterate>
                                  <p:childTnLst>
                                    <p:set>
                                      <p:cBhvr>
                                        <p:cTn id="117" fill="hold"/>
                                        <p:tgtEl>
                                          <p:spTgt spid="293"/>
                                        </p:tgtEl>
                                        <p:attrNameLst>
                                          <p:attrName>style.visibility</p:attrName>
                                        </p:attrNameLst>
                                      </p:cBhvr>
                                      <p:to>
                                        <p:strVal val="visible"/>
                                      </p:to>
                                    </p:set>
                                    <p:animEffect transition="in" filter="wipe(down)">
                                      <p:cBhvr>
                                        <p:cTn id="118" dur="500"/>
                                        <p:tgtEl>
                                          <p:spTgt spid="293"/>
                                        </p:tgtEl>
                                      </p:cBhvr>
                                    </p:animEffect>
                                  </p:childTnLst>
                                </p:cTn>
                              </p:par>
                            </p:childTnLst>
                          </p:cTn>
                        </p:par>
                        <p:par>
                          <p:cTn id="119" fill="hold">
                            <p:stCondLst>
                              <p:cond delay="0"/>
                            </p:stCondLst>
                            <p:childTnLst>
                              <p:par>
                                <p:cTn id="120" presetID="-1" presetClass="path" presetSubtype="0" accel="50000" decel="50000" fill="hold" nodeType="afterEffect">
                                  <p:stCondLst>
                                    <p:cond delay="0"/>
                                  </p:stCondLst>
                                  <p:childTnLst>
                                    <p:animMotion origin="layout" path="M 0.000000 0.000000 L 0.093315 -0.001157" pathEditMode="relative">
                                      <p:cBhvr>
                                        <p:cTn id="121" dur="500" fill="hold"/>
                                        <p:tgtEl>
                                          <p:spTgt spid="268"/>
                                        </p:tgtEl>
                                        <p:attrNameLst>
                                          <p:attrName>ppt_x</p:attrName>
                                          <p:attrName>ppt_y</p:attrName>
                                        </p:attrNameLst>
                                      </p:cBhvr>
                                    </p:animMotion>
                                  </p:childTnLst>
                                </p:cTn>
                              </p:par>
                            </p:childTnLst>
                          </p:cTn>
                        </p:par>
                        <p:par>
                          <p:cTn id="122" fill="hold">
                            <p:stCondLst>
                              <p:cond delay="500"/>
                            </p:stCondLst>
                            <p:childTnLst>
                              <p:par>
                                <p:cTn id="123" presetID="22" presetClass="entr" presetSubtype="4" fill="hold" grpId="0" nodeType="afterEffect">
                                  <p:stCondLst>
                                    <p:cond delay="200"/>
                                  </p:stCondLst>
                                  <p:iterate>
                                    <p:tmAbs val="0"/>
                                  </p:iterate>
                                  <p:childTnLst>
                                    <p:set>
                                      <p:cBhvr>
                                        <p:cTn id="124" fill="hold"/>
                                        <p:tgtEl>
                                          <p:spTgt spid="292"/>
                                        </p:tgtEl>
                                        <p:attrNameLst>
                                          <p:attrName>style.visibility</p:attrName>
                                        </p:attrNameLst>
                                      </p:cBhvr>
                                      <p:to>
                                        <p:strVal val="visible"/>
                                      </p:to>
                                    </p:set>
                                    <p:animEffect transition="in" filter="wipe(down)">
                                      <p:cBhvr>
                                        <p:cTn id="125" dur="500"/>
                                        <p:tgtEl>
                                          <p:spTgt spid="292"/>
                                        </p:tgtEl>
                                      </p:cBhvr>
                                    </p:animEffect>
                                  </p:childTnLst>
                                </p:cTn>
                              </p:par>
                            </p:childTnLst>
                          </p:cTn>
                        </p:par>
                        <p:par>
                          <p:cTn id="126" fill="hold">
                            <p:stCondLst>
                              <p:cond delay="0"/>
                            </p:stCondLst>
                            <p:childTnLst>
                              <p:par>
                                <p:cTn id="127" presetID="-1" presetClass="path" presetSubtype="0" accel="50000" decel="50000" fill="hold" nodeType="afterEffect">
                                  <p:stCondLst>
                                    <p:cond delay="0"/>
                                  </p:stCondLst>
                                  <p:childTnLst>
                                    <p:animMotion origin="layout" path="M 0.000000 0.000000 L 0.101172 0.000000" pathEditMode="relative">
                                      <p:cBhvr>
                                        <p:cTn id="128" dur="500" fill="hold"/>
                                        <p:tgtEl>
                                          <p:spTgt spid="271"/>
                                        </p:tgtEl>
                                        <p:attrNameLst>
                                          <p:attrName>ppt_x</p:attrName>
                                          <p:attrName>ppt_y</p:attrName>
                                        </p:attrNameLst>
                                      </p:cBhvr>
                                    </p:animMotion>
                                  </p:childTnLst>
                                </p:cTn>
                              </p:par>
                            </p:childTnLst>
                          </p:cTn>
                        </p:par>
                        <p:par>
                          <p:cTn id="129" fill="hold">
                            <p:stCondLst>
                              <p:cond delay="500"/>
                            </p:stCondLst>
                            <p:childTnLst>
                              <p:par>
                                <p:cTn id="130" presetID="22" presetClass="entr" presetSubtype="4" fill="hold" grpId="0" nodeType="afterEffect">
                                  <p:stCondLst>
                                    <p:cond delay="200"/>
                                  </p:stCondLst>
                                  <p:iterate>
                                    <p:tmAbs val="0"/>
                                  </p:iterate>
                                  <p:childTnLst>
                                    <p:set>
                                      <p:cBhvr>
                                        <p:cTn id="131" fill="hold"/>
                                        <p:tgtEl>
                                          <p:spTgt spid="291"/>
                                        </p:tgtEl>
                                        <p:attrNameLst>
                                          <p:attrName>style.visibility</p:attrName>
                                        </p:attrNameLst>
                                      </p:cBhvr>
                                      <p:to>
                                        <p:strVal val="visible"/>
                                      </p:to>
                                    </p:set>
                                    <p:animEffect transition="in" filter="wipe(down)">
                                      <p:cBhvr>
                                        <p:cTn id="132" dur="500"/>
                                        <p:tgtEl>
                                          <p:spTgt spid="291"/>
                                        </p:tgtEl>
                                      </p:cBhvr>
                                    </p:animEffect>
                                  </p:childTnLst>
                                </p:cTn>
                              </p:par>
                            </p:childTnLst>
                          </p:cTn>
                        </p:par>
                        <p:par>
                          <p:cTn id="133" fill="hold">
                            <p:stCondLst>
                              <p:cond delay="1200"/>
                            </p:stCondLst>
                            <p:childTnLst>
                              <p:par>
                                <p:cTn id="134" presetID="23" presetClass="exit" presetSubtype="32" fill="hold" grpId="1" nodeType="afterEffect">
                                  <p:stCondLst>
                                    <p:cond delay="0"/>
                                  </p:stCondLst>
                                  <p:iterate>
                                    <p:tmAbs val="0"/>
                                  </p:iterate>
                                  <p:childTnLst>
                                    <p:anim calcmode="lin" valueType="num">
                                      <p:cBhvr>
                                        <p:cTn id="135" dur="500" fill="hold"/>
                                        <p:tgtEl>
                                          <p:spTgt spid="284"/>
                                        </p:tgtEl>
                                        <p:attrNameLst>
                                          <p:attrName>ppt_w</p:attrName>
                                        </p:attrNameLst>
                                      </p:cBhvr>
                                      <p:tavLst>
                                        <p:tav tm="0">
                                          <p:val>
                                            <p:strVal val="ppt_w"/>
                                          </p:val>
                                        </p:tav>
                                        <p:tav tm="100000">
                                          <p:val>
                                            <p:fltVal val="0"/>
                                          </p:val>
                                        </p:tav>
                                      </p:tavLst>
                                    </p:anim>
                                    <p:anim calcmode="lin" valueType="num">
                                      <p:cBhvr>
                                        <p:cTn id="136" dur="500" fill="hold"/>
                                        <p:tgtEl>
                                          <p:spTgt spid="284"/>
                                        </p:tgtEl>
                                        <p:attrNameLst>
                                          <p:attrName>ppt_h</p:attrName>
                                        </p:attrNameLst>
                                      </p:cBhvr>
                                      <p:tavLst>
                                        <p:tav tm="0">
                                          <p:val>
                                            <p:strVal val="ppt_h"/>
                                          </p:val>
                                        </p:tav>
                                        <p:tav tm="100000">
                                          <p:val>
                                            <p:fltVal val="0"/>
                                          </p:val>
                                        </p:tav>
                                      </p:tavLst>
                                    </p:anim>
                                    <p:set>
                                      <p:cBhvr>
                                        <p:cTn id="137" fill="hold">
                                          <p:stCondLst>
                                            <p:cond delay="499"/>
                                          </p:stCondLst>
                                        </p:cTn>
                                        <p:tgtEl>
                                          <p:spTgt spid="284"/>
                                        </p:tgtEl>
                                        <p:attrNameLst>
                                          <p:attrName>style.visibility</p:attrName>
                                        </p:attrNameLst>
                                      </p:cBhvr>
                                      <p:to>
                                        <p:strVal val="hidden"/>
                                      </p:to>
                                    </p:set>
                                  </p:childTnLst>
                                </p:cTn>
                              </p:par>
                            </p:childTnLst>
                          </p:cTn>
                        </p:par>
                        <p:par>
                          <p:cTn id="138" fill="hold">
                            <p:stCondLst>
                              <p:cond delay="1700"/>
                            </p:stCondLst>
                            <p:childTnLst>
                              <p:par>
                                <p:cTn id="139" presetID="23" presetClass="exit" presetSubtype="32" fill="hold" grpId="1" nodeType="afterEffect">
                                  <p:stCondLst>
                                    <p:cond delay="0"/>
                                  </p:stCondLst>
                                  <p:iterate>
                                    <p:tmAbs val="0"/>
                                  </p:iterate>
                                  <p:childTnLst>
                                    <p:anim calcmode="lin" valueType="num">
                                      <p:cBhvr>
                                        <p:cTn id="140" dur="500" fill="hold"/>
                                        <p:tgtEl>
                                          <p:spTgt spid="286"/>
                                        </p:tgtEl>
                                        <p:attrNameLst>
                                          <p:attrName>ppt_w</p:attrName>
                                        </p:attrNameLst>
                                      </p:cBhvr>
                                      <p:tavLst>
                                        <p:tav tm="0">
                                          <p:val>
                                            <p:strVal val="ppt_w"/>
                                          </p:val>
                                        </p:tav>
                                        <p:tav tm="100000">
                                          <p:val>
                                            <p:fltVal val="0"/>
                                          </p:val>
                                        </p:tav>
                                      </p:tavLst>
                                    </p:anim>
                                    <p:anim calcmode="lin" valueType="num">
                                      <p:cBhvr>
                                        <p:cTn id="141" dur="500" fill="hold"/>
                                        <p:tgtEl>
                                          <p:spTgt spid="286"/>
                                        </p:tgtEl>
                                        <p:attrNameLst>
                                          <p:attrName>ppt_h</p:attrName>
                                        </p:attrNameLst>
                                      </p:cBhvr>
                                      <p:tavLst>
                                        <p:tav tm="0">
                                          <p:val>
                                            <p:strVal val="ppt_h"/>
                                          </p:val>
                                        </p:tav>
                                        <p:tav tm="100000">
                                          <p:val>
                                            <p:fltVal val="0"/>
                                          </p:val>
                                        </p:tav>
                                      </p:tavLst>
                                    </p:anim>
                                    <p:set>
                                      <p:cBhvr>
                                        <p:cTn id="142" fill="hold">
                                          <p:stCondLst>
                                            <p:cond delay="499"/>
                                          </p:stCondLst>
                                        </p:cTn>
                                        <p:tgtEl>
                                          <p:spTgt spid="286"/>
                                        </p:tgtEl>
                                        <p:attrNameLst>
                                          <p:attrName>style.visibility</p:attrName>
                                        </p:attrNameLst>
                                      </p:cBhvr>
                                      <p:to>
                                        <p:strVal val="hidden"/>
                                      </p:to>
                                    </p:set>
                                  </p:childTnLst>
                                </p:cTn>
                              </p:par>
                            </p:childTnLst>
                          </p:cTn>
                        </p:par>
                        <p:par>
                          <p:cTn id="143" fill="hold">
                            <p:stCondLst>
                              <p:cond delay="2200"/>
                            </p:stCondLst>
                            <p:childTnLst>
                              <p:par>
                                <p:cTn id="144" presetID="23" presetClass="exit" presetSubtype="32" fill="hold" grpId="1" nodeType="afterEffect">
                                  <p:stCondLst>
                                    <p:cond delay="0"/>
                                  </p:stCondLst>
                                  <p:iterate>
                                    <p:tmAbs val="0"/>
                                  </p:iterate>
                                  <p:childTnLst>
                                    <p:anim calcmode="lin" valueType="num">
                                      <p:cBhvr>
                                        <p:cTn id="145" dur="500" fill="hold"/>
                                        <p:tgtEl>
                                          <p:spTgt spid="287"/>
                                        </p:tgtEl>
                                        <p:attrNameLst>
                                          <p:attrName>ppt_w</p:attrName>
                                        </p:attrNameLst>
                                      </p:cBhvr>
                                      <p:tavLst>
                                        <p:tav tm="0">
                                          <p:val>
                                            <p:strVal val="ppt_w"/>
                                          </p:val>
                                        </p:tav>
                                        <p:tav tm="100000">
                                          <p:val>
                                            <p:fltVal val="0"/>
                                          </p:val>
                                        </p:tav>
                                      </p:tavLst>
                                    </p:anim>
                                    <p:anim calcmode="lin" valueType="num">
                                      <p:cBhvr>
                                        <p:cTn id="146" dur="500" fill="hold"/>
                                        <p:tgtEl>
                                          <p:spTgt spid="287"/>
                                        </p:tgtEl>
                                        <p:attrNameLst>
                                          <p:attrName>ppt_h</p:attrName>
                                        </p:attrNameLst>
                                      </p:cBhvr>
                                      <p:tavLst>
                                        <p:tav tm="0">
                                          <p:val>
                                            <p:strVal val="ppt_h"/>
                                          </p:val>
                                        </p:tav>
                                        <p:tav tm="100000">
                                          <p:val>
                                            <p:fltVal val="0"/>
                                          </p:val>
                                        </p:tav>
                                      </p:tavLst>
                                    </p:anim>
                                    <p:set>
                                      <p:cBhvr>
                                        <p:cTn id="147" fill="hold">
                                          <p:stCondLst>
                                            <p:cond delay="499"/>
                                          </p:stCondLst>
                                        </p:cTn>
                                        <p:tgtEl>
                                          <p:spTgt spid="287"/>
                                        </p:tgtEl>
                                        <p:attrNameLst>
                                          <p:attrName>style.visibility</p:attrName>
                                        </p:attrNameLst>
                                      </p:cBhvr>
                                      <p:to>
                                        <p:strVal val="hidden"/>
                                      </p:to>
                                    </p:set>
                                  </p:childTnLst>
                                </p:cTn>
                              </p:par>
                            </p:childTnLst>
                          </p:cTn>
                        </p:par>
                        <p:par>
                          <p:cTn id="148" fill="hold">
                            <p:stCondLst>
                              <p:cond delay="2700"/>
                            </p:stCondLst>
                            <p:childTnLst>
                              <p:par>
                                <p:cTn id="149" presetID="23" presetClass="exit" presetSubtype="32" fill="hold" grpId="1" nodeType="afterEffect">
                                  <p:stCondLst>
                                    <p:cond delay="0"/>
                                  </p:stCondLst>
                                  <p:iterate>
                                    <p:tmAbs val="0"/>
                                  </p:iterate>
                                  <p:childTnLst>
                                    <p:anim calcmode="lin" valueType="num">
                                      <p:cBhvr>
                                        <p:cTn id="150" dur="500" fill="hold"/>
                                        <p:tgtEl>
                                          <p:spTgt spid="288"/>
                                        </p:tgtEl>
                                        <p:attrNameLst>
                                          <p:attrName>ppt_w</p:attrName>
                                        </p:attrNameLst>
                                      </p:cBhvr>
                                      <p:tavLst>
                                        <p:tav tm="0">
                                          <p:val>
                                            <p:strVal val="ppt_w"/>
                                          </p:val>
                                        </p:tav>
                                        <p:tav tm="100000">
                                          <p:val>
                                            <p:fltVal val="0"/>
                                          </p:val>
                                        </p:tav>
                                      </p:tavLst>
                                    </p:anim>
                                    <p:anim calcmode="lin" valueType="num">
                                      <p:cBhvr>
                                        <p:cTn id="151" dur="500" fill="hold"/>
                                        <p:tgtEl>
                                          <p:spTgt spid="288"/>
                                        </p:tgtEl>
                                        <p:attrNameLst>
                                          <p:attrName>ppt_h</p:attrName>
                                        </p:attrNameLst>
                                      </p:cBhvr>
                                      <p:tavLst>
                                        <p:tav tm="0">
                                          <p:val>
                                            <p:strVal val="ppt_h"/>
                                          </p:val>
                                        </p:tav>
                                        <p:tav tm="100000">
                                          <p:val>
                                            <p:fltVal val="0"/>
                                          </p:val>
                                        </p:tav>
                                      </p:tavLst>
                                    </p:anim>
                                    <p:set>
                                      <p:cBhvr>
                                        <p:cTn id="152" fill="hold">
                                          <p:stCondLst>
                                            <p:cond delay="499"/>
                                          </p:stCondLst>
                                        </p:cTn>
                                        <p:tgtEl>
                                          <p:spTgt spid="288"/>
                                        </p:tgtEl>
                                        <p:attrNameLst>
                                          <p:attrName>style.visibility</p:attrName>
                                        </p:attrNameLst>
                                      </p:cBhvr>
                                      <p:to>
                                        <p:strVal val="hidden"/>
                                      </p:to>
                                    </p:set>
                                  </p:childTnLst>
                                </p:cTn>
                              </p:par>
                            </p:childTnLst>
                          </p:cTn>
                        </p:par>
                        <p:par>
                          <p:cTn id="153" fill="hold">
                            <p:stCondLst>
                              <p:cond delay="3200"/>
                            </p:stCondLst>
                            <p:childTnLst>
                              <p:par>
                                <p:cTn id="154" presetID="23" presetClass="exit" presetSubtype="32" fill="hold" grpId="1" nodeType="afterEffect">
                                  <p:stCondLst>
                                    <p:cond delay="0"/>
                                  </p:stCondLst>
                                  <p:iterate>
                                    <p:tmAbs val="0"/>
                                  </p:iterate>
                                  <p:childTnLst>
                                    <p:anim calcmode="lin" valueType="num">
                                      <p:cBhvr>
                                        <p:cTn id="155" dur="500" fill="hold"/>
                                        <p:tgtEl>
                                          <p:spTgt spid="289"/>
                                        </p:tgtEl>
                                        <p:attrNameLst>
                                          <p:attrName>ppt_w</p:attrName>
                                        </p:attrNameLst>
                                      </p:cBhvr>
                                      <p:tavLst>
                                        <p:tav tm="0">
                                          <p:val>
                                            <p:strVal val="ppt_w"/>
                                          </p:val>
                                        </p:tav>
                                        <p:tav tm="100000">
                                          <p:val>
                                            <p:fltVal val="0"/>
                                          </p:val>
                                        </p:tav>
                                      </p:tavLst>
                                    </p:anim>
                                    <p:anim calcmode="lin" valueType="num">
                                      <p:cBhvr>
                                        <p:cTn id="156" dur="500" fill="hold"/>
                                        <p:tgtEl>
                                          <p:spTgt spid="289"/>
                                        </p:tgtEl>
                                        <p:attrNameLst>
                                          <p:attrName>ppt_h</p:attrName>
                                        </p:attrNameLst>
                                      </p:cBhvr>
                                      <p:tavLst>
                                        <p:tav tm="0">
                                          <p:val>
                                            <p:strVal val="ppt_h"/>
                                          </p:val>
                                        </p:tav>
                                        <p:tav tm="100000">
                                          <p:val>
                                            <p:fltVal val="0"/>
                                          </p:val>
                                        </p:tav>
                                      </p:tavLst>
                                    </p:anim>
                                    <p:set>
                                      <p:cBhvr>
                                        <p:cTn id="157" fill="hold">
                                          <p:stCondLst>
                                            <p:cond delay="499"/>
                                          </p:stCondLst>
                                        </p:cTn>
                                        <p:tgtEl>
                                          <p:spTgt spid="289"/>
                                        </p:tgtEl>
                                        <p:attrNameLst>
                                          <p:attrName>style.visibility</p:attrName>
                                        </p:attrNameLst>
                                      </p:cBhvr>
                                      <p:to>
                                        <p:strVal val="hidden"/>
                                      </p:to>
                                    </p:set>
                                  </p:childTnLst>
                                </p:cTn>
                              </p:par>
                            </p:childTnLst>
                          </p:cTn>
                        </p:par>
                        <p:par>
                          <p:cTn id="158" fill="hold">
                            <p:stCondLst>
                              <p:cond delay="3700"/>
                            </p:stCondLst>
                            <p:childTnLst>
                              <p:par>
                                <p:cTn id="159" presetID="23" presetClass="exit" presetSubtype="32" fill="hold" grpId="1" nodeType="afterEffect">
                                  <p:stCondLst>
                                    <p:cond delay="0"/>
                                  </p:stCondLst>
                                  <p:iterate>
                                    <p:tmAbs val="0"/>
                                  </p:iterate>
                                  <p:childTnLst>
                                    <p:anim calcmode="lin" valueType="num">
                                      <p:cBhvr>
                                        <p:cTn id="160" dur="1000" fill="hold"/>
                                        <p:tgtEl>
                                          <p:spTgt spid="278"/>
                                        </p:tgtEl>
                                        <p:attrNameLst>
                                          <p:attrName>ppt_w</p:attrName>
                                        </p:attrNameLst>
                                      </p:cBhvr>
                                      <p:tavLst>
                                        <p:tav tm="0">
                                          <p:val>
                                            <p:strVal val="ppt_w"/>
                                          </p:val>
                                        </p:tav>
                                        <p:tav tm="100000">
                                          <p:val>
                                            <p:fltVal val="0"/>
                                          </p:val>
                                        </p:tav>
                                      </p:tavLst>
                                    </p:anim>
                                    <p:anim calcmode="lin" valueType="num">
                                      <p:cBhvr>
                                        <p:cTn id="161" dur="1000" fill="hold"/>
                                        <p:tgtEl>
                                          <p:spTgt spid="278"/>
                                        </p:tgtEl>
                                        <p:attrNameLst>
                                          <p:attrName>ppt_h</p:attrName>
                                        </p:attrNameLst>
                                      </p:cBhvr>
                                      <p:tavLst>
                                        <p:tav tm="0">
                                          <p:val>
                                            <p:strVal val="ppt_h"/>
                                          </p:val>
                                        </p:tav>
                                        <p:tav tm="100000">
                                          <p:val>
                                            <p:fltVal val="0"/>
                                          </p:val>
                                        </p:tav>
                                      </p:tavLst>
                                    </p:anim>
                                    <p:set>
                                      <p:cBhvr>
                                        <p:cTn id="162" fill="hold">
                                          <p:stCondLst>
                                            <p:cond delay="999"/>
                                          </p:stCondLst>
                                        </p:cTn>
                                        <p:tgtEl>
                                          <p:spTgt spid="278"/>
                                        </p:tgtEl>
                                        <p:attrNameLst>
                                          <p:attrName>style.visibility</p:attrName>
                                        </p:attrNameLst>
                                      </p:cBhvr>
                                      <p:to>
                                        <p:strVal val="hidden"/>
                                      </p:to>
                                    </p:set>
                                  </p:childTnLst>
                                </p:cTn>
                              </p:par>
                            </p:childTnLst>
                          </p:cTn>
                        </p:par>
                        <p:par>
                          <p:cTn id="163" fill="hold">
                            <p:stCondLst>
                              <p:cond delay="4700"/>
                            </p:stCondLst>
                            <p:childTnLst>
                              <p:par>
                                <p:cTn id="164" presetID="23" presetClass="exit" presetSubtype="32" fill="hold" grpId="1" nodeType="afterEffect">
                                  <p:stCondLst>
                                    <p:cond delay="0"/>
                                  </p:stCondLst>
                                  <p:iterate>
                                    <p:tmAbs val="0"/>
                                  </p:iterate>
                                  <p:childTnLst>
                                    <p:anim calcmode="lin" valueType="num">
                                      <p:cBhvr>
                                        <p:cTn id="165" dur="1000" fill="hold"/>
                                        <p:tgtEl>
                                          <p:spTgt spid="279"/>
                                        </p:tgtEl>
                                        <p:attrNameLst>
                                          <p:attrName>ppt_w</p:attrName>
                                        </p:attrNameLst>
                                      </p:cBhvr>
                                      <p:tavLst>
                                        <p:tav tm="0">
                                          <p:val>
                                            <p:strVal val="ppt_w"/>
                                          </p:val>
                                        </p:tav>
                                        <p:tav tm="100000">
                                          <p:val>
                                            <p:fltVal val="0"/>
                                          </p:val>
                                        </p:tav>
                                      </p:tavLst>
                                    </p:anim>
                                    <p:anim calcmode="lin" valueType="num">
                                      <p:cBhvr>
                                        <p:cTn id="166" dur="1000" fill="hold"/>
                                        <p:tgtEl>
                                          <p:spTgt spid="279"/>
                                        </p:tgtEl>
                                        <p:attrNameLst>
                                          <p:attrName>ppt_h</p:attrName>
                                        </p:attrNameLst>
                                      </p:cBhvr>
                                      <p:tavLst>
                                        <p:tav tm="0">
                                          <p:val>
                                            <p:strVal val="ppt_h"/>
                                          </p:val>
                                        </p:tav>
                                        <p:tav tm="100000">
                                          <p:val>
                                            <p:fltVal val="0"/>
                                          </p:val>
                                        </p:tav>
                                      </p:tavLst>
                                    </p:anim>
                                    <p:set>
                                      <p:cBhvr>
                                        <p:cTn id="167" fill="hold">
                                          <p:stCondLst>
                                            <p:cond delay="999"/>
                                          </p:stCondLst>
                                        </p:cTn>
                                        <p:tgtEl>
                                          <p:spTgt spid="279"/>
                                        </p:tgtEl>
                                        <p:attrNameLst>
                                          <p:attrName>style.visibility</p:attrName>
                                        </p:attrNameLst>
                                      </p:cBhvr>
                                      <p:to>
                                        <p:strVal val="hidden"/>
                                      </p:to>
                                    </p:set>
                                  </p:childTnLst>
                                </p:cTn>
                              </p:par>
                            </p:childTnLst>
                          </p:cTn>
                        </p:par>
                        <p:par>
                          <p:cTn id="168" fill="hold">
                            <p:stCondLst>
                              <p:cond delay="5700"/>
                            </p:stCondLst>
                            <p:childTnLst>
                              <p:par>
                                <p:cTn id="169" presetID="23" presetClass="exit" presetSubtype="32" fill="hold" grpId="1" nodeType="afterEffect">
                                  <p:stCondLst>
                                    <p:cond delay="0"/>
                                  </p:stCondLst>
                                  <p:iterate>
                                    <p:tmAbs val="0"/>
                                  </p:iterate>
                                  <p:childTnLst>
                                    <p:anim calcmode="lin" valueType="num">
                                      <p:cBhvr>
                                        <p:cTn id="170" dur="1000" fill="hold"/>
                                        <p:tgtEl>
                                          <p:spTgt spid="280"/>
                                        </p:tgtEl>
                                        <p:attrNameLst>
                                          <p:attrName>ppt_w</p:attrName>
                                        </p:attrNameLst>
                                      </p:cBhvr>
                                      <p:tavLst>
                                        <p:tav tm="0">
                                          <p:val>
                                            <p:strVal val="ppt_w"/>
                                          </p:val>
                                        </p:tav>
                                        <p:tav tm="100000">
                                          <p:val>
                                            <p:fltVal val="0"/>
                                          </p:val>
                                        </p:tav>
                                      </p:tavLst>
                                    </p:anim>
                                    <p:anim calcmode="lin" valueType="num">
                                      <p:cBhvr>
                                        <p:cTn id="171" dur="1000" fill="hold"/>
                                        <p:tgtEl>
                                          <p:spTgt spid="280"/>
                                        </p:tgtEl>
                                        <p:attrNameLst>
                                          <p:attrName>ppt_h</p:attrName>
                                        </p:attrNameLst>
                                      </p:cBhvr>
                                      <p:tavLst>
                                        <p:tav tm="0">
                                          <p:val>
                                            <p:strVal val="ppt_h"/>
                                          </p:val>
                                        </p:tav>
                                        <p:tav tm="100000">
                                          <p:val>
                                            <p:fltVal val="0"/>
                                          </p:val>
                                        </p:tav>
                                      </p:tavLst>
                                    </p:anim>
                                    <p:set>
                                      <p:cBhvr>
                                        <p:cTn id="172" fill="hold">
                                          <p:stCondLst>
                                            <p:cond delay="999"/>
                                          </p:stCondLst>
                                        </p:cTn>
                                        <p:tgtEl>
                                          <p:spTgt spid="280"/>
                                        </p:tgtEl>
                                        <p:attrNameLst>
                                          <p:attrName>style.visibility</p:attrName>
                                        </p:attrNameLst>
                                      </p:cBhvr>
                                      <p:to>
                                        <p:strVal val="hidden"/>
                                      </p:to>
                                    </p:set>
                                  </p:childTnLst>
                                </p:cTn>
                              </p:par>
                            </p:childTnLst>
                          </p:cTn>
                        </p:par>
                        <p:par>
                          <p:cTn id="173" fill="hold">
                            <p:stCondLst>
                              <p:cond delay="6700"/>
                            </p:stCondLst>
                            <p:childTnLst>
                              <p:par>
                                <p:cTn id="174" presetID="23" presetClass="exit" presetSubtype="32" fill="hold" grpId="1" nodeType="afterEffect">
                                  <p:stCondLst>
                                    <p:cond delay="0"/>
                                  </p:stCondLst>
                                  <p:iterate>
                                    <p:tmAbs val="0"/>
                                  </p:iterate>
                                  <p:childTnLst>
                                    <p:anim calcmode="lin" valueType="num">
                                      <p:cBhvr>
                                        <p:cTn id="175" dur="1000" fill="hold"/>
                                        <p:tgtEl>
                                          <p:spTgt spid="281"/>
                                        </p:tgtEl>
                                        <p:attrNameLst>
                                          <p:attrName>ppt_w</p:attrName>
                                        </p:attrNameLst>
                                      </p:cBhvr>
                                      <p:tavLst>
                                        <p:tav tm="0">
                                          <p:val>
                                            <p:strVal val="ppt_w"/>
                                          </p:val>
                                        </p:tav>
                                        <p:tav tm="100000">
                                          <p:val>
                                            <p:fltVal val="0"/>
                                          </p:val>
                                        </p:tav>
                                      </p:tavLst>
                                    </p:anim>
                                    <p:anim calcmode="lin" valueType="num">
                                      <p:cBhvr>
                                        <p:cTn id="176" dur="1000" fill="hold"/>
                                        <p:tgtEl>
                                          <p:spTgt spid="281"/>
                                        </p:tgtEl>
                                        <p:attrNameLst>
                                          <p:attrName>ppt_h</p:attrName>
                                        </p:attrNameLst>
                                      </p:cBhvr>
                                      <p:tavLst>
                                        <p:tav tm="0">
                                          <p:val>
                                            <p:strVal val="ppt_h"/>
                                          </p:val>
                                        </p:tav>
                                        <p:tav tm="100000">
                                          <p:val>
                                            <p:fltVal val="0"/>
                                          </p:val>
                                        </p:tav>
                                      </p:tavLst>
                                    </p:anim>
                                    <p:set>
                                      <p:cBhvr>
                                        <p:cTn id="177" fill="hold">
                                          <p:stCondLst>
                                            <p:cond delay="999"/>
                                          </p:stCondLst>
                                        </p:cTn>
                                        <p:tgtEl>
                                          <p:spTgt spid="281"/>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path" presetSubtype="0" accel="50000" decel="50000" fill="hold" nodeType="clickEffect">
                                  <p:stCondLst>
                                    <p:cond delay="0"/>
                                  </p:stCondLst>
                                  <p:childTnLst>
                                    <p:animMotion origin="layout" path="M 0.000000 0.000000 C 0.000000 0.000000 -0.228015 0.006275 -0.245874 0.027937 C -0.291265 0.082996 -0.277734 0.354167 -0.277734 0.354167" pathEditMode="relative">
                                      <p:cBhvr>
                                        <p:cTn id="181" dur="750" fill="hold"/>
                                        <p:tgtEl>
                                          <p:spTgt spid="296"/>
                                        </p:tgtEl>
                                        <p:attrNameLst>
                                          <p:attrName>ppt_x</p:attrName>
                                          <p:attrName>ppt_y</p:attrName>
                                        </p:attrNameLst>
                                      </p:cBhvr>
                                    </p:animMotion>
                                  </p:childTnLst>
                                </p:cTn>
                              </p:par>
                            </p:childTnLst>
                          </p:cTn>
                        </p:par>
                        <p:par>
                          <p:cTn id="182" fill="hold">
                            <p:stCondLst>
                              <p:cond delay="750"/>
                            </p:stCondLst>
                            <p:childTnLst>
                              <p:par>
                                <p:cTn id="183" presetID="22" presetClass="entr" presetSubtype="4" fill="hold" grpId="0" nodeType="afterEffect">
                                  <p:stCondLst>
                                    <p:cond delay="200"/>
                                  </p:stCondLst>
                                  <p:iterate>
                                    <p:tmAbs val="0"/>
                                  </p:iterate>
                                  <p:childTnLst>
                                    <p:set>
                                      <p:cBhvr>
                                        <p:cTn id="184" fill="hold"/>
                                        <p:tgtEl>
                                          <p:spTgt spid="297"/>
                                        </p:tgtEl>
                                        <p:attrNameLst>
                                          <p:attrName>style.visibility</p:attrName>
                                        </p:attrNameLst>
                                      </p:cBhvr>
                                      <p:to>
                                        <p:strVal val="visible"/>
                                      </p:to>
                                    </p:set>
                                    <p:animEffect transition="in" filter="wipe(down)">
                                      <p:cBhvr>
                                        <p:cTn id="185"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build="p" bldLvl="5" animBg="1" advAuto="0"/>
      <p:bldP spid="262" grpId="0" animBg="1" advAuto="0"/>
      <p:bldP spid="265" grpId="0" animBg="1" advAuto="0"/>
      <p:bldP spid="268" grpId="0" animBg="1" advAuto="0"/>
      <p:bldP spid="271" grpId="0" animBg="1" advAuto="0"/>
      <p:bldP spid="274" grpId="0" animBg="1" advAuto="0"/>
      <p:bldP spid="275" grpId="0" animBg="1" advAuto="0"/>
      <p:bldP spid="276" grpId="0" animBg="1" advAuto="0"/>
      <p:bldP spid="277" grpId="0" animBg="1" advAuto="0"/>
      <p:bldP spid="278" grpId="0" animBg="1" advAuto="0"/>
      <p:bldP spid="278" grpId="1" animBg="1" advAuto="0"/>
      <p:bldP spid="279" grpId="0" animBg="1" advAuto="0"/>
      <p:bldP spid="279" grpId="1" animBg="1" advAuto="0"/>
      <p:bldP spid="280" grpId="0" animBg="1" advAuto="0"/>
      <p:bldP spid="280" grpId="1" animBg="1" advAuto="0"/>
      <p:bldP spid="281" grpId="0" animBg="1" advAuto="0"/>
      <p:bldP spid="281" grpId="1" animBg="1" advAuto="0"/>
      <p:bldP spid="282" grpId="0" animBg="1" advAuto="0"/>
      <p:bldP spid="283" grpId="0" animBg="1" advAuto="0"/>
      <p:bldP spid="283" grpId="1" animBg="1" advAuto="0"/>
      <p:bldP spid="284" grpId="0" animBg="1" advAuto="0"/>
      <p:bldP spid="284" grpId="1" animBg="1" advAuto="0"/>
      <p:bldP spid="285" grpId="0" animBg="1" advAuto="0"/>
      <p:bldP spid="286" grpId="0" animBg="1" advAuto="0"/>
      <p:bldP spid="286" grpId="1" animBg="1" advAuto="0"/>
      <p:bldP spid="287" grpId="0" animBg="1" advAuto="0"/>
      <p:bldP spid="287" grpId="1" animBg="1" advAuto="0"/>
      <p:bldP spid="288" grpId="0" animBg="1" advAuto="0"/>
      <p:bldP spid="288" grpId="1" animBg="1" advAuto="0"/>
      <p:bldP spid="289" grpId="0" animBg="1" advAuto="0"/>
      <p:bldP spid="289" grpId="1" animBg="1" advAuto="0"/>
      <p:bldP spid="290" grpId="0" animBg="1" advAuto="0"/>
      <p:bldP spid="291" grpId="0" animBg="1" advAuto="0"/>
      <p:bldP spid="292" grpId="0" animBg="1" advAuto="0"/>
      <p:bldP spid="293" grpId="0" animBg="1" advAuto="0"/>
      <p:bldP spid="296" grpId="0" animBg="1" advAuto="0"/>
      <p:bldP spid="29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Rounded Rectangle Rounded rectangle" descr="Rounded Rectangle Rounded rectangle"/>
          <p:cNvPicPr>
            <a:picLocks/>
          </p:cNvPicPr>
          <p:nvPr/>
        </p:nvPicPr>
        <p:blipFill>
          <a:blip r:embed="rId2"/>
          <a:stretch>
            <a:fillRect/>
          </a:stretch>
        </p:blipFill>
        <p:spPr>
          <a:xfrm>
            <a:off x="200025" y="8913876"/>
            <a:ext cx="4914901" cy="3810000"/>
          </a:xfrm>
          <a:prstGeom prst="rect">
            <a:avLst/>
          </a:prstGeom>
          <a:effectLst>
            <a:outerShdw blurRad="393700" dir="2700000" rotWithShape="0">
              <a:srgbClr val="000000"/>
            </a:outerShdw>
          </a:effectLst>
        </p:spPr>
      </p:pic>
      <p:grpSp>
        <p:nvGrpSpPr>
          <p:cNvPr id="308" name="Group"/>
          <p:cNvGrpSpPr/>
          <p:nvPr/>
        </p:nvGrpSpPr>
        <p:grpSpPr>
          <a:xfrm>
            <a:off x="6032922" y="9161211"/>
            <a:ext cx="3951672" cy="1448430"/>
            <a:chOff x="0" y="0"/>
            <a:chExt cx="3951671" cy="1752600"/>
          </a:xfrm>
        </p:grpSpPr>
        <p:sp>
          <p:nvSpPr>
            <p:cNvPr id="302" name="Rectangle"/>
            <p:cNvSpPr/>
            <p:nvPr/>
          </p:nvSpPr>
          <p:spPr>
            <a:xfrm>
              <a:off x="145372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03" name="Rectangle"/>
            <p:cNvSpPr/>
            <p:nvPr/>
          </p:nvSpPr>
          <p:spPr>
            <a:xfrm>
              <a:off x="2596727" y="0"/>
              <a:ext cx="1162051" cy="1104900"/>
            </a:xfrm>
            <a:prstGeom prst="rect">
              <a:avLst/>
            </a:prstGeom>
            <a:solidFill>
              <a:srgbClr val="0097EB">
                <a:alpha val="49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04" name="value"/>
            <p:cNvSpPr/>
            <p:nvPr/>
          </p:nvSpPr>
          <p:spPr>
            <a:xfrm>
              <a:off x="1244177" y="971550"/>
              <a:ext cx="1498665"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sp>
          <p:nvSpPr>
            <p:cNvPr id="305" name="next"/>
            <p:cNvSpPr/>
            <p:nvPr/>
          </p:nvSpPr>
          <p:spPr>
            <a:xfrm>
              <a:off x="243840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next</a:t>
              </a:r>
            </a:p>
          </p:txBody>
        </p:sp>
        <p:sp>
          <p:nvSpPr>
            <p:cNvPr id="306" name="Rectangle"/>
            <p:cNvSpPr/>
            <p:nvPr/>
          </p:nvSpPr>
          <p:spPr>
            <a:xfrm>
              <a:off x="25357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07" name="key"/>
            <p:cNvSpPr/>
            <p:nvPr/>
          </p:nvSpPr>
          <p:spPr>
            <a:xfrm>
              <a:off x="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grpSp>
      <p:grpSp>
        <p:nvGrpSpPr>
          <p:cNvPr id="315" name="Group"/>
          <p:cNvGrpSpPr/>
          <p:nvPr/>
        </p:nvGrpSpPr>
        <p:grpSpPr>
          <a:xfrm>
            <a:off x="11805072" y="7046661"/>
            <a:ext cx="3951672" cy="1448430"/>
            <a:chOff x="0" y="0"/>
            <a:chExt cx="3951671" cy="1752600"/>
          </a:xfrm>
        </p:grpSpPr>
        <p:sp>
          <p:nvSpPr>
            <p:cNvPr id="309" name="Rectangle"/>
            <p:cNvSpPr/>
            <p:nvPr/>
          </p:nvSpPr>
          <p:spPr>
            <a:xfrm>
              <a:off x="145372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0" name="Rectangle"/>
            <p:cNvSpPr/>
            <p:nvPr/>
          </p:nvSpPr>
          <p:spPr>
            <a:xfrm>
              <a:off x="2596727" y="0"/>
              <a:ext cx="1162051" cy="1104900"/>
            </a:xfrm>
            <a:prstGeom prst="rect">
              <a:avLst/>
            </a:prstGeom>
            <a:solidFill>
              <a:srgbClr val="0097EB">
                <a:alpha val="49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1" name="value"/>
            <p:cNvSpPr/>
            <p:nvPr/>
          </p:nvSpPr>
          <p:spPr>
            <a:xfrm>
              <a:off x="1244177" y="971550"/>
              <a:ext cx="1498665"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sp>
          <p:nvSpPr>
            <p:cNvPr id="312" name="next"/>
            <p:cNvSpPr/>
            <p:nvPr/>
          </p:nvSpPr>
          <p:spPr>
            <a:xfrm>
              <a:off x="243840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next</a:t>
              </a:r>
            </a:p>
          </p:txBody>
        </p:sp>
        <p:sp>
          <p:nvSpPr>
            <p:cNvPr id="313" name="Rectangle"/>
            <p:cNvSpPr/>
            <p:nvPr/>
          </p:nvSpPr>
          <p:spPr>
            <a:xfrm>
              <a:off x="25357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4" name="key"/>
            <p:cNvSpPr/>
            <p:nvPr/>
          </p:nvSpPr>
          <p:spPr>
            <a:xfrm>
              <a:off x="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grpSp>
      <p:grpSp>
        <p:nvGrpSpPr>
          <p:cNvPr id="322" name="Group"/>
          <p:cNvGrpSpPr/>
          <p:nvPr/>
        </p:nvGrpSpPr>
        <p:grpSpPr>
          <a:xfrm>
            <a:off x="18586871" y="4455861"/>
            <a:ext cx="3951672" cy="1448430"/>
            <a:chOff x="0" y="0"/>
            <a:chExt cx="3951671" cy="1752600"/>
          </a:xfrm>
        </p:grpSpPr>
        <p:sp>
          <p:nvSpPr>
            <p:cNvPr id="316" name="Rectangle"/>
            <p:cNvSpPr/>
            <p:nvPr/>
          </p:nvSpPr>
          <p:spPr>
            <a:xfrm>
              <a:off x="145372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7" name="Rectangle"/>
            <p:cNvSpPr/>
            <p:nvPr/>
          </p:nvSpPr>
          <p:spPr>
            <a:xfrm>
              <a:off x="2596727" y="0"/>
              <a:ext cx="1162051" cy="1104900"/>
            </a:xfrm>
            <a:prstGeom prst="rect">
              <a:avLst/>
            </a:prstGeom>
            <a:solidFill>
              <a:srgbClr val="0097EB">
                <a:alpha val="49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8" name="value"/>
            <p:cNvSpPr/>
            <p:nvPr/>
          </p:nvSpPr>
          <p:spPr>
            <a:xfrm>
              <a:off x="1244177" y="971550"/>
              <a:ext cx="1498665"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sp>
          <p:nvSpPr>
            <p:cNvPr id="319" name="next"/>
            <p:cNvSpPr/>
            <p:nvPr/>
          </p:nvSpPr>
          <p:spPr>
            <a:xfrm>
              <a:off x="243840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next</a:t>
              </a:r>
            </a:p>
          </p:txBody>
        </p:sp>
        <p:sp>
          <p:nvSpPr>
            <p:cNvPr id="320" name="Rectangle"/>
            <p:cNvSpPr/>
            <p:nvPr/>
          </p:nvSpPr>
          <p:spPr>
            <a:xfrm>
              <a:off x="253577" y="0"/>
              <a:ext cx="1162051" cy="1104900"/>
            </a:xfrm>
            <a:prstGeom prst="rect">
              <a:avLst/>
            </a:prstGeom>
            <a:solidFill>
              <a:srgbClr val="0097EB">
                <a:alpha val="50000"/>
              </a:srgbClr>
            </a:solidFill>
            <a:ln w="38100" cap="flat">
              <a:solidFill>
                <a:srgbClr val="000000"/>
              </a:solidFill>
              <a:prstDash val="solid"/>
              <a:miter lim="400000"/>
            </a:ln>
            <a:effectLst>
              <a:outerShdw blurRad="1524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21" name="key"/>
            <p:cNvSpPr/>
            <p:nvPr/>
          </p:nvSpPr>
          <p:spPr>
            <a:xfrm>
              <a:off x="0" y="97155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grpSp>
      <p:sp>
        <p:nvSpPr>
          <p:cNvPr id="323" name="A Sorted Linked Map"/>
          <p:cNvSpPr txBox="1">
            <a:spLocks noGrp="1"/>
          </p:cNvSpPr>
          <p:nvPr>
            <p:ph type="title"/>
          </p:nvPr>
        </p:nvSpPr>
        <p:spPr>
          <a:prstGeom prst="rect">
            <a:avLst/>
          </a:prstGeom>
        </p:spPr>
        <p:txBody>
          <a:bodyPr/>
          <a:lstStyle/>
          <a:p>
            <a:r>
              <a:t>A Sorted Linked Map</a:t>
            </a:r>
          </a:p>
        </p:txBody>
      </p:sp>
      <p:sp>
        <p:nvSpPr>
          <p:cNvPr id="324" name="Line"/>
          <p:cNvSpPr/>
          <p:nvPr/>
        </p:nvSpPr>
        <p:spPr>
          <a:xfrm flipH="1">
            <a:off x="14948496" y="5557685"/>
            <a:ext cx="4010918" cy="1825463"/>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25" name="Line"/>
          <p:cNvSpPr/>
          <p:nvPr/>
        </p:nvSpPr>
        <p:spPr>
          <a:xfrm flipH="1">
            <a:off x="9270999" y="8021904"/>
            <a:ext cx="2828430" cy="1305014"/>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26" name="José Gomez"/>
          <p:cNvSpPr/>
          <p:nvPr/>
        </p:nvSpPr>
        <p:spPr>
          <a:xfrm>
            <a:off x="3905250" y="6638897"/>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José Gomez</a:t>
            </a:r>
          </a:p>
        </p:txBody>
      </p:sp>
      <p:sp>
        <p:nvSpPr>
          <p:cNvPr id="327" name="John Jones"/>
          <p:cNvSpPr/>
          <p:nvPr/>
        </p:nvSpPr>
        <p:spPr>
          <a:xfrm>
            <a:off x="10410825" y="4400522"/>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John Jones</a:t>
            </a:r>
          </a:p>
        </p:txBody>
      </p:sp>
      <p:sp>
        <p:nvSpPr>
          <p:cNvPr id="328" name="555-1234"/>
          <p:cNvSpPr/>
          <p:nvPr/>
        </p:nvSpPr>
        <p:spPr>
          <a:xfrm>
            <a:off x="8324850" y="6648422"/>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555-1234</a:t>
            </a:r>
          </a:p>
        </p:txBody>
      </p:sp>
      <p:sp>
        <p:nvSpPr>
          <p:cNvPr id="329" name="555-1111"/>
          <p:cNvSpPr/>
          <p:nvPr/>
        </p:nvSpPr>
        <p:spPr>
          <a:xfrm>
            <a:off x="14954250" y="4400522"/>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555-1111</a:t>
            </a:r>
          </a:p>
        </p:txBody>
      </p:sp>
      <p:sp>
        <p:nvSpPr>
          <p:cNvPr id="330" name="Jill Smith"/>
          <p:cNvSpPr/>
          <p:nvPr/>
        </p:nvSpPr>
        <p:spPr>
          <a:xfrm>
            <a:off x="16144875" y="2400272"/>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Jill Smith</a:t>
            </a:r>
          </a:p>
        </p:txBody>
      </p:sp>
      <p:sp>
        <p:nvSpPr>
          <p:cNvPr id="331" name="555-9999"/>
          <p:cNvSpPr/>
          <p:nvPr/>
        </p:nvSpPr>
        <p:spPr>
          <a:xfrm>
            <a:off x="20516850" y="2400272"/>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555-9999</a:t>
            </a:r>
          </a:p>
        </p:txBody>
      </p:sp>
      <p:sp>
        <p:nvSpPr>
          <p:cNvPr id="332" name="Line"/>
          <p:cNvSpPr/>
          <p:nvPr/>
        </p:nvSpPr>
        <p:spPr>
          <a:xfrm>
            <a:off x="6009679" y="7580826"/>
            <a:ext cx="744539" cy="1695740"/>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3" name="Line"/>
          <p:cNvSpPr/>
          <p:nvPr/>
        </p:nvSpPr>
        <p:spPr>
          <a:xfrm flipH="1">
            <a:off x="7999313" y="7581903"/>
            <a:ext cx="1763218" cy="170598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4" name="Line"/>
          <p:cNvSpPr/>
          <p:nvPr/>
        </p:nvSpPr>
        <p:spPr>
          <a:xfrm>
            <a:off x="11605021" y="5381714"/>
            <a:ext cx="1111848" cy="1823986"/>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5" name="Line"/>
          <p:cNvSpPr/>
          <p:nvPr/>
        </p:nvSpPr>
        <p:spPr>
          <a:xfrm flipH="1">
            <a:off x="13828611" y="5418290"/>
            <a:ext cx="1568254" cy="1646950"/>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6" name="Line"/>
          <p:cNvSpPr/>
          <p:nvPr/>
        </p:nvSpPr>
        <p:spPr>
          <a:xfrm>
            <a:off x="18376503" y="3334698"/>
            <a:ext cx="1167110" cy="117069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7" name="Line"/>
          <p:cNvSpPr/>
          <p:nvPr/>
        </p:nvSpPr>
        <p:spPr>
          <a:xfrm flipH="1">
            <a:off x="20610411" y="3337369"/>
            <a:ext cx="1241526" cy="1202762"/>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38" name="3"/>
          <p:cNvSpPr/>
          <p:nvPr/>
        </p:nvSpPr>
        <p:spPr>
          <a:xfrm>
            <a:off x="1752600" y="11801324"/>
            <a:ext cx="1695450" cy="771446"/>
          </a:xfrm>
          <a:prstGeom prst="roundRect">
            <a:avLst>
              <a:gd name="adj" fmla="val 18102"/>
            </a:avLst>
          </a:prstGeom>
          <a:solidFill>
            <a:srgbClr val="FFD479"/>
          </a:solidFill>
          <a:ln w="50800">
            <a:solidFill>
              <a:srgbClr val="5E5E5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800" b="1" cap="all">
                <a:effectLst>
                  <a:outerShdw blurRad="38100" dist="12700" dir="5400000" rotWithShape="0">
                    <a:srgbClr val="000000">
                      <a:alpha val="50000"/>
                    </a:srgbClr>
                  </a:outerShdw>
                </a:effectLst>
                <a:latin typeface="Courier New"/>
                <a:ea typeface="Courier New"/>
                <a:cs typeface="Courier New"/>
                <a:sym typeface="Courier New"/>
              </a:defRPr>
            </a:lvl1pPr>
          </a:lstStyle>
          <a:p>
            <a:r>
              <a:t>3</a:t>
            </a:r>
          </a:p>
        </p:txBody>
      </p:sp>
      <p:sp>
        <p:nvSpPr>
          <p:cNvPr id="339" name="numberOfEntries"/>
          <p:cNvSpPr/>
          <p:nvPr/>
        </p:nvSpPr>
        <p:spPr>
          <a:xfrm>
            <a:off x="396050" y="11277466"/>
            <a:ext cx="4495801" cy="587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spAutoFit/>
          </a:bodyPr>
          <a:lstStyle>
            <a:lvl1pPr>
              <a:defRPr sz="3600" b="1">
                <a:latin typeface="Courier New"/>
                <a:ea typeface="Courier New"/>
                <a:cs typeface="Courier New"/>
                <a:sym typeface="Courier New"/>
              </a:defRPr>
            </a:lvl1pPr>
          </a:lstStyle>
          <a:p>
            <a:r>
              <a:t>numberOfEntries</a:t>
            </a:r>
          </a:p>
        </p:txBody>
      </p:sp>
      <p:sp>
        <p:nvSpPr>
          <p:cNvPr id="340" name="Line"/>
          <p:cNvSpPr/>
          <p:nvPr/>
        </p:nvSpPr>
        <p:spPr>
          <a:xfrm>
            <a:off x="9821267" y="9788949"/>
            <a:ext cx="3575447" cy="1332977"/>
          </a:xfrm>
          <a:prstGeom prst="line">
            <a:avLst/>
          </a:prstGeom>
          <a:ln w="114300">
            <a:solidFill>
              <a:srgbClr val="FFFB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pic>
        <p:nvPicPr>
          <p:cNvPr id="341" name="MapNode&lt;K,V&gt; MapNode&lt;K,V&gt;" descr="MapNode&lt;K,V&gt; MapNode&lt;K,V&gt;"/>
          <p:cNvPicPr>
            <a:picLocks/>
          </p:cNvPicPr>
          <p:nvPr/>
        </p:nvPicPr>
        <p:blipFill>
          <a:blip r:embed="rId3"/>
          <a:stretch>
            <a:fillRect/>
          </a:stretch>
        </p:blipFill>
        <p:spPr>
          <a:xfrm>
            <a:off x="13325475" y="11092740"/>
            <a:ext cx="6572250" cy="1338223"/>
          </a:xfrm>
          <a:prstGeom prst="rect">
            <a:avLst/>
          </a:prstGeom>
          <a:effectLst>
            <a:outerShdw blurRad="393700" dir="2700000" rotWithShape="0">
              <a:srgbClr val="000000"/>
            </a:outerShdw>
          </a:effectLst>
        </p:spPr>
      </p:pic>
      <p:grpSp>
        <p:nvGrpSpPr>
          <p:cNvPr id="344" name="Group"/>
          <p:cNvGrpSpPr/>
          <p:nvPr/>
        </p:nvGrpSpPr>
        <p:grpSpPr>
          <a:xfrm>
            <a:off x="1914525" y="9074227"/>
            <a:ext cx="1371600" cy="1527149"/>
            <a:chOff x="0" y="0"/>
            <a:chExt cx="1371600" cy="1847850"/>
          </a:xfrm>
        </p:grpSpPr>
        <p:sp>
          <p:nvSpPr>
            <p:cNvPr id="342" name="head"/>
            <p:cNvSpPr/>
            <p:nvPr/>
          </p:nvSpPr>
          <p:spPr>
            <a:xfrm>
              <a:off x="0" y="1066800"/>
              <a:ext cx="1371600" cy="781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b="1">
                  <a:latin typeface="Courier New"/>
                  <a:ea typeface="Courier New"/>
                  <a:cs typeface="Courier New"/>
                  <a:sym typeface="Courier New"/>
                </a:defRPr>
              </a:lvl1pPr>
            </a:lstStyle>
            <a:p>
              <a:r>
                <a:t>head</a:t>
              </a:r>
            </a:p>
          </p:txBody>
        </p:sp>
        <p:sp>
          <p:nvSpPr>
            <p:cNvPr id="343" name="Rectangle"/>
            <p:cNvSpPr/>
            <p:nvPr/>
          </p:nvSpPr>
          <p:spPr>
            <a:xfrm>
              <a:off x="97017" y="0"/>
              <a:ext cx="1162051" cy="1104900"/>
            </a:xfrm>
            <a:prstGeom prst="rect">
              <a:avLst/>
            </a:prstGeom>
            <a:solidFill>
              <a:srgbClr val="FED37E"/>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45" name="Line"/>
          <p:cNvSpPr/>
          <p:nvPr/>
        </p:nvSpPr>
        <p:spPr>
          <a:xfrm flipH="1">
            <a:off x="2533072" y="9475255"/>
            <a:ext cx="3781805" cy="1"/>
          </a:xfrm>
          <a:prstGeom prst="line">
            <a:avLst/>
          </a:prstGeom>
          <a:ln w="114300">
            <a:solidFill>
              <a:srgbClr val="9411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346" name="/"/>
          <p:cNvSpPr/>
          <p:nvPr/>
        </p:nvSpPr>
        <p:spPr>
          <a:xfrm>
            <a:off x="21564600" y="4491600"/>
            <a:ext cx="607306" cy="881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nvGrpSpPr>
          <p:cNvPr id="349" name="Group"/>
          <p:cNvGrpSpPr/>
          <p:nvPr/>
        </p:nvGrpSpPr>
        <p:grpSpPr>
          <a:xfrm>
            <a:off x="133350" y="2196783"/>
            <a:ext cx="6629400" cy="3337686"/>
            <a:chOff x="0" y="-95249"/>
            <a:chExt cx="6629400" cy="4038600"/>
          </a:xfrm>
        </p:grpSpPr>
        <p:sp>
          <p:nvSpPr>
            <p:cNvPr id="347" name="Rounded Rectangle"/>
            <p:cNvSpPr/>
            <p:nvPr/>
          </p:nvSpPr>
          <p:spPr>
            <a:xfrm>
              <a:off x="0" y="1162050"/>
              <a:ext cx="6629400" cy="2781300"/>
            </a:xfrm>
            <a:prstGeom prst="roundRect">
              <a:avLst>
                <a:gd name="adj" fmla="val 10274"/>
              </a:avLst>
            </a:prstGeom>
            <a:solidFill>
              <a:srgbClr val="FFFB00"/>
            </a:solidFill>
            <a:ln w="50800" cap="flat">
              <a:solidFill>
                <a:srgbClr val="945200"/>
              </a:solidFill>
              <a:prstDash val="solid"/>
              <a:miter lim="400000"/>
            </a:ln>
            <a:effectLst>
              <a:outerShdw blurRad="241300" dist="88900" dir="2160000" rotWithShape="0">
                <a:srgbClr val="000000"/>
              </a:outerShdw>
            </a:effectLst>
          </p:spPr>
          <p:txBody>
            <a:bodyPr wrap="square" lIns="76200" tIns="76200" rIns="76200" bIns="76200" numCol="1" anchor="ctr">
              <a:noAutofit/>
            </a:bodyPr>
            <a:lstStyle/>
            <a:p>
              <a:pPr>
                <a:defRPr sz="4400" b="1">
                  <a:solidFill>
                    <a:srgbClr val="945200"/>
                  </a:solidFill>
                  <a:latin typeface="Courier New"/>
                  <a:ea typeface="Courier New"/>
                  <a:cs typeface="Courier New"/>
                  <a:sym typeface="Courier New"/>
                </a:defRPr>
              </a:pPr>
              <a:endParaRPr/>
            </a:p>
          </p:txBody>
        </p:sp>
        <p:pic>
          <p:nvPicPr>
            <p:cNvPr id="348" name="directory directory" descr="directory directory"/>
            <p:cNvPicPr>
              <a:picLocks/>
            </p:cNvPicPr>
            <p:nvPr/>
          </p:nvPicPr>
          <p:blipFill>
            <a:blip r:embed="rId4"/>
            <a:stretch>
              <a:fillRect/>
            </a:stretch>
          </p:blipFill>
          <p:spPr>
            <a:xfrm>
              <a:off x="1609725" y="-95250"/>
              <a:ext cx="3638550" cy="1409701"/>
            </a:xfrm>
            <a:prstGeom prst="rect">
              <a:avLst/>
            </a:prstGeom>
            <a:effectLst>
              <a:outerShdw blurRad="393700" dir="2700000" rotWithShape="0">
                <a:srgbClr val="000000"/>
              </a:outerShdw>
            </a:effectLst>
          </p:spPr>
        </p:pic>
      </p:grpSp>
      <p:sp>
        <p:nvSpPr>
          <p:cNvPr id="350" name="555-1234"/>
          <p:cNvSpPr/>
          <p:nvPr/>
        </p:nvSpPr>
        <p:spPr>
          <a:xfrm>
            <a:off x="3257550" y="3478722"/>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555-1234</a:t>
            </a:r>
          </a:p>
        </p:txBody>
      </p:sp>
      <p:sp>
        <p:nvSpPr>
          <p:cNvPr id="351" name="José Gomez"/>
          <p:cNvSpPr/>
          <p:nvPr/>
        </p:nvSpPr>
        <p:spPr>
          <a:xfrm>
            <a:off x="400050" y="3488247"/>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José Gomez</a:t>
            </a:r>
          </a:p>
        </p:txBody>
      </p:sp>
      <p:sp>
        <p:nvSpPr>
          <p:cNvPr id="352" name="555-1111"/>
          <p:cNvSpPr/>
          <p:nvPr/>
        </p:nvSpPr>
        <p:spPr>
          <a:xfrm>
            <a:off x="3276600" y="4278822"/>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555-1111</a:t>
            </a:r>
          </a:p>
        </p:txBody>
      </p:sp>
      <p:sp>
        <p:nvSpPr>
          <p:cNvPr id="353" name="John Jones"/>
          <p:cNvSpPr/>
          <p:nvPr/>
        </p:nvSpPr>
        <p:spPr>
          <a:xfrm>
            <a:off x="419100" y="4278822"/>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John Jones</a:t>
            </a:r>
          </a:p>
        </p:txBody>
      </p:sp>
      <p:sp>
        <p:nvSpPr>
          <p:cNvPr id="354" name="555-9999"/>
          <p:cNvSpPr/>
          <p:nvPr/>
        </p:nvSpPr>
        <p:spPr>
          <a:xfrm>
            <a:off x="3238500" y="5059872"/>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555-9999</a:t>
            </a:r>
          </a:p>
        </p:txBody>
      </p:sp>
      <p:sp>
        <p:nvSpPr>
          <p:cNvPr id="355" name="Jill Smith"/>
          <p:cNvSpPr/>
          <p:nvPr/>
        </p:nvSpPr>
        <p:spPr>
          <a:xfrm>
            <a:off x="400050" y="5059872"/>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Jill Smith</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323"/>
                                        </p:tgtEl>
                                        <p:attrNameLst>
                                          <p:attrName>style.visibility</p:attrName>
                                        </p:attrNameLst>
                                      </p:cBhvr>
                                      <p:to>
                                        <p:strVal val="visible"/>
                                      </p:to>
                                    </p:set>
                                    <p:anim calcmode="lin" valueType="num">
                                      <p:cBhvr>
                                        <p:cTn id="7" dur="1000" fill="hold"/>
                                        <p:tgtEl>
                                          <p:spTgt spid="323"/>
                                        </p:tgtEl>
                                        <p:attrNameLst>
                                          <p:attrName>ppt_w</p:attrName>
                                        </p:attrNameLst>
                                      </p:cBhvr>
                                      <p:tavLst>
                                        <p:tav tm="0">
                                          <p:val>
                                            <p:strVal val="4*#ppt_w"/>
                                          </p:val>
                                        </p:tav>
                                        <p:tav tm="100000">
                                          <p:val>
                                            <p:strVal val="#ppt_w"/>
                                          </p:val>
                                        </p:tav>
                                      </p:tavLst>
                                    </p:anim>
                                    <p:anim calcmode="lin" valueType="num">
                                      <p:cBhvr>
                                        <p:cTn id="8" dur="1000" fill="hold"/>
                                        <p:tgtEl>
                                          <p:spTgt spid="323"/>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2" presetClass="entr" presetSubtype="1" fill="hold" grpId="0" nodeType="afterEffect">
                                  <p:stCondLst>
                                    <p:cond delay="0"/>
                                  </p:stCondLst>
                                  <p:iterate>
                                    <p:tmAbs val="0"/>
                                  </p:iterate>
                                  <p:childTnLst>
                                    <p:set>
                                      <p:cBhvr>
                                        <p:cTn id="11" fill="hold"/>
                                        <p:tgtEl>
                                          <p:spTgt spid="349"/>
                                        </p:tgtEl>
                                        <p:attrNameLst>
                                          <p:attrName>style.visibility</p:attrName>
                                        </p:attrNameLst>
                                      </p:cBhvr>
                                      <p:to>
                                        <p:strVal val="visible"/>
                                      </p:to>
                                    </p:set>
                                    <p:animEffect transition="in" filter="wipe(up)">
                                      <p:cBhvr>
                                        <p:cTn id="12" dur="500"/>
                                        <p:tgtEl>
                                          <p:spTgt spid="349"/>
                                        </p:tgtEl>
                                      </p:cBhvr>
                                    </p:animEffect>
                                  </p:childTnLst>
                                </p:cTn>
                              </p:par>
                            </p:childTnLst>
                          </p:cTn>
                        </p:par>
                        <p:par>
                          <p:cTn id="13" fill="hold">
                            <p:stCondLst>
                              <p:cond delay="1500"/>
                            </p:stCondLst>
                            <p:childTnLst>
                              <p:par>
                                <p:cTn id="14" presetID="22" presetClass="entr" presetSubtype="2" fill="hold" grpId="0" nodeType="afterEffect">
                                  <p:stCondLst>
                                    <p:cond delay="300"/>
                                  </p:stCondLst>
                                  <p:iterate>
                                    <p:tmAbs val="0"/>
                                  </p:iterate>
                                  <p:childTnLst>
                                    <p:set>
                                      <p:cBhvr>
                                        <p:cTn id="15" fill="hold"/>
                                        <p:tgtEl>
                                          <p:spTgt spid="351"/>
                                        </p:tgtEl>
                                        <p:attrNameLst>
                                          <p:attrName>style.visibility</p:attrName>
                                        </p:attrNameLst>
                                      </p:cBhvr>
                                      <p:to>
                                        <p:strVal val="visible"/>
                                      </p:to>
                                    </p:set>
                                    <p:animEffect transition="in" filter="wipe(right)">
                                      <p:cBhvr>
                                        <p:cTn id="16" dur="500"/>
                                        <p:tgtEl>
                                          <p:spTgt spid="351"/>
                                        </p:tgtEl>
                                      </p:cBhvr>
                                    </p:animEffect>
                                  </p:childTnLst>
                                </p:cTn>
                              </p:par>
                            </p:childTnLst>
                          </p:cTn>
                        </p:par>
                        <p:par>
                          <p:cTn id="17" fill="hold">
                            <p:stCondLst>
                              <p:cond delay="2300"/>
                            </p:stCondLst>
                            <p:childTnLst>
                              <p:par>
                                <p:cTn id="18" presetID="22" presetClass="entr" presetSubtype="8" fill="hold" grpId="0" nodeType="afterEffect">
                                  <p:stCondLst>
                                    <p:cond delay="0"/>
                                  </p:stCondLst>
                                  <p:iterate>
                                    <p:tmAbs val="0"/>
                                  </p:iterate>
                                  <p:childTnLst>
                                    <p:set>
                                      <p:cBhvr>
                                        <p:cTn id="19" fill="hold"/>
                                        <p:tgtEl>
                                          <p:spTgt spid="350"/>
                                        </p:tgtEl>
                                        <p:attrNameLst>
                                          <p:attrName>style.visibility</p:attrName>
                                        </p:attrNameLst>
                                      </p:cBhvr>
                                      <p:to>
                                        <p:strVal val="visible"/>
                                      </p:to>
                                    </p:set>
                                    <p:animEffect transition="in" filter="wipe(left)">
                                      <p:cBhvr>
                                        <p:cTn id="20" dur="500"/>
                                        <p:tgtEl>
                                          <p:spTgt spid="350"/>
                                        </p:tgtEl>
                                      </p:cBhvr>
                                    </p:animEffect>
                                  </p:childTnLst>
                                </p:cTn>
                              </p:par>
                            </p:childTnLst>
                          </p:cTn>
                        </p:par>
                        <p:par>
                          <p:cTn id="21" fill="hold">
                            <p:stCondLst>
                              <p:cond delay="2800"/>
                            </p:stCondLst>
                            <p:childTnLst>
                              <p:par>
                                <p:cTn id="22" presetID="22" presetClass="entr" presetSubtype="2" fill="hold" grpId="0" nodeType="afterEffect">
                                  <p:stCondLst>
                                    <p:cond delay="200"/>
                                  </p:stCondLst>
                                  <p:iterate>
                                    <p:tmAbs val="0"/>
                                  </p:iterate>
                                  <p:childTnLst>
                                    <p:set>
                                      <p:cBhvr>
                                        <p:cTn id="23" fill="hold"/>
                                        <p:tgtEl>
                                          <p:spTgt spid="353"/>
                                        </p:tgtEl>
                                        <p:attrNameLst>
                                          <p:attrName>style.visibility</p:attrName>
                                        </p:attrNameLst>
                                      </p:cBhvr>
                                      <p:to>
                                        <p:strVal val="visible"/>
                                      </p:to>
                                    </p:set>
                                    <p:animEffect transition="in" filter="wipe(right)">
                                      <p:cBhvr>
                                        <p:cTn id="24" dur="500"/>
                                        <p:tgtEl>
                                          <p:spTgt spid="353"/>
                                        </p:tgtEl>
                                      </p:cBhvr>
                                    </p:animEffect>
                                  </p:childTnLst>
                                </p:cTn>
                              </p:par>
                            </p:childTnLst>
                          </p:cTn>
                        </p:par>
                        <p:par>
                          <p:cTn id="25" fill="hold">
                            <p:stCondLst>
                              <p:cond delay="3500"/>
                            </p:stCondLst>
                            <p:childTnLst>
                              <p:par>
                                <p:cTn id="26" presetID="22" presetClass="entr" presetSubtype="8" fill="hold" grpId="0" nodeType="afterEffect">
                                  <p:stCondLst>
                                    <p:cond delay="0"/>
                                  </p:stCondLst>
                                  <p:iterate>
                                    <p:tmAbs val="0"/>
                                  </p:iterate>
                                  <p:childTnLst>
                                    <p:set>
                                      <p:cBhvr>
                                        <p:cTn id="27" fill="hold"/>
                                        <p:tgtEl>
                                          <p:spTgt spid="352"/>
                                        </p:tgtEl>
                                        <p:attrNameLst>
                                          <p:attrName>style.visibility</p:attrName>
                                        </p:attrNameLst>
                                      </p:cBhvr>
                                      <p:to>
                                        <p:strVal val="visible"/>
                                      </p:to>
                                    </p:set>
                                    <p:animEffect transition="in" filter="wipe(left)">
                                      <p:cBhvr>
                                        <p:cTn id="28" dur="500"/>
                                        <p:tgtEl>
                                          <p:spTgt spid="352"/>
                                        </p:tgtEl>
                                      </p:cBhvr>
                                    </p:animEffect>
                                  </p:childTnLst>
                                </p:cTn>
                              </p:par>
                            </p:childTnLst>
                          </p:cTn>
                        </p:par>
                        <p:par>
                          <p:cTn id="29" fill="hold">
                            <p:stCondLst>
                              <p:cond delay="4000"/>
                            </p:stCondLst>
                            <p:childTnLst>
                              <p:par>
                                <p:cTn id="30" presetID="22" presetClass="entr" presetSubtype="2" fill="hold" grpId="0" nodeType="afterEffect">
                                  <p:stCondLst>
                                    <p:cond delay="200"/>
                                  </p:stCondLst>
                                  <p:iterate>
                                    <p:tmAbs val="0"/>
                                  </p:iterate>
                                  <p:childTnLst>
                                    <p:set>
                                      <p:cBhvr>
                                        <p:cTn id="31" fill="hold"/>
                                        <p:tgtEl>
                                          <p:spTgt spid="355"/>
                                        </p:tgtEl>
                                        <p:attrNameLst>
                                          <p:attrName>style.visibility</p:attrName>
                                        </p:attrNameLst>
                                      </p:cBhvr>
                                      <p:to>
                                        <p:strVal val="visible"/>
                                      </p:to>
                                    </p:set>
                                    <p:animEffect transition="in" filter="wipe(right)">
                                      <p:cBhvr>
                                        <p:cTn id="32" dur="500"/>
                                        <p:tgtEl>
                                          <p:spTgt spid="355"/>
                                        </p:tgtEl>
                                      </p:cBhvr>
                                    </p:animEffect>
                                  </p:childTnLst>
                                </p:cTn>
                              </p:par>
                            </p:childTnLst>
                          </p:cTn>
                        </p:par>
                        <p:par>
                          <p:cTn id="33" fill="hold">
                            <p:stCondLst>
                              <p:cond delay="4700"/>
                            </p:stCondLst>
                            <p:childTnLst>
                              <p:par>
                                <p:cTn id="34" presetID="22" presetClass="entr" presetSubtype="8" fill="hold" grpId="0" nodeType="afterEffect">
                                  <p:stCondLst>
                                    <p:cond delay="0"/>
                                  </p:stCondLst>
                                  <p:iterate>
                                    <p:tmAbs val="0"/>
                                  </p:iterate>
                                  <p:childTnLst>
                                    <p:set>
                                      <p:cBhvr>
                                        <p:cTn id="35" fill="hold"/>
                                        <p:tgtEl>
                                          <p:spTgt spid="354"/>
                                        </p:tgtEl>
                                        <p:attrNameLst>
                                          <p:attrName>style.visibility</p:attrName>
                                        </p:attrNameLst>
                                      </p:cBhvr>
                                      <p:to>
                                        <p:strVal val="visible"/>
                                      </p:to>
                                    </p:set>
                                    <p:animEffect transition="in" filter="wipe(left)">
                                      <p:cBhvr>
                                        <p:cTn id="36" dur="500"/>
                                        <p:tgtEl>
                                          <p:spTgt spid="354"/>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308"/>
                                        </p:tgtEl>
                                        <p:attrNameLst>
                                          <p:attrName>style.visibility</p:attrName>
                                        </p:attrNameLst>
                                      </p:cBhvr>
                                      <p:to>
                                        <p:strVal val="visible"/>
                                      </p:to>
                                    </p:set>
                                    <p:anim calcmode="lin" valueType="num">
                                      <p:cBhvr>
                                        <p:cTn id="41" dur="500" fill="hold"/>
                                        <p:tgtEl>
                                          <p:spTgt spid="308"/>
                                        </p:tgtEl>
                                        <p:attrNameLst>
                                          <p:attrName>ppt_w</p:attrName>
                                        </p:attrNameLst>
                                      </p:cBhvr>
                                      <p:tavLst>
                                        <p:tav tm="0">
                                          <p:val>
                                            <p:fltVal val="0"/>
                                          </p:val>
                                        </p:tav>
                                        <p:tav tm="100000">
                                          <p:val>
                                            <p:strVal val="#ppt_w"/>
                                          </p:val>
                                        </p:tav>
                                      </p:tavLst>
                                    </p:anim>
                                    <p:anim calcmode="lin" valueType="num">
                                      <p:cBhvr>
                                        <p:cTn id="42" dur="500" fill="hold"/>
                                        <p:tgtEl>
                                          <p:spTgt spid="308"/>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10" presetClass="entr" fill="hold" grpId="0" nodeType="afterEffect">
                                  <p:stCondLst>
                                    <p:cond delay="0"/>
                                  </p:stCondLst>
                                  <p:iterate>
                                    <p:tmAbs val="0"/>
                                  </p:iterate>
                                  <p:childTnLst>
                                    <p:set>
                                      <p:cBhvr>
                                        <p:cTn id="45" fill="hold"/>
                                        <p:tgtEl>
                                          <p:spTgt spid="341"/>
                                        </p:tgtEl>
                                        <p:attrNameLst>
                                          <p:attrName>style.visibility</p:attrName>
                                        </p:attrNameLst>
                                      </p:cBhvr>
                                      <p:to>
                                        <p:strVal val="visible"/>
                                      </p:to>
                                    </p:set>
                                    <p:animEffect transition="in" filter="fade">
                                      <p:cBhvr>
                                        <p:cTn id="46" dur="500"/>
                                        <p:tgtEl>
                                          <p:spTgt spid="341"/>
                                        </p:tgtEl>
                                      </p:cBhvr>
                                    </p:animEffect>
                                  </p:childTnLst>
                                </p:cTn>
                              </p:par>
                            </p:childTnLst>
                          </p:cTn>
                        </p:par>
                        <p:par>
                          <p:cTn id="47" fill="hold">
                            <p:stCondLst>
                              <p:cond delay="1000"/>
                            </p:stCondLst>
                            <p:childTnLst>
                              <p:par>
                                <p:cTn id="48" presetID="22" presetClass="entr" presetSubtype="1" fill="hold" grpId="0" nodeType="afterEffect">
                                  <p:stCondLst>
                                    <p:cond delay="0"/>
                                  </p:stCondLst>
                                  <p:iterate>
                                    <p:tmAbs val="0"/>
                                  </p:iterate>
                                  <p:childTnLst>
                                    <p:set>
                                      <p:cBhvr>
                                        <p:cTn id="49" fill="hold"/>
                                        <p:tgtEl>
                                          <p:spTgt spid="340"/>
                                        </p:tgtEl>
                                        <p:attrNameLst>
                                          <p:attrName>style.visibility</p:attrName>
                                        </p:attrNameLst>
                                      </p:cBhvr>
                                      <p:to>
                                        <p:strVal val="visible"/>
                                      </p:to>
                                    </p:set>
                                    <p:animEffect transition="in" filter="wipe(up)">
                                      <p:cBhvr>
                                        <p:cTn id="50" dur="500"/>
                                        <p:tgtEl>
                                          <p:spTgt spid="34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326"/>
                                        </p:tgtEl>
                                        <p:attrNameLst>
                                          <p:attrName>style.visibility</p:attrName>
                                        </p:attrNameLst>
                                      </p:cBhvr>
                                      <p:to>
                                        <p:strVal val="visible"/>
                                      </p:to>
                                    </p:set>
                                    <p:animEffect transition="in" filter="wipe(down)">
                                      <p:cBhvr>
                                        <p:cTn id="55" dur="500"/>
                                        <p:tgtEl>
                                          <p:spTgt spid="326"/>
                                        </p:tgtEl>
                                      </p:cBhvr>
                                    </p:animEffect>
                                  </p:childTnLst>
                                </p:cTn>
                              </p:par>
                            </p:childTnLst>
                          </p:cTn>
                        </p:par>
                        <p:par>
                          <p:cTn id="56" fill="hold">
                            <p:stCondLst>
                              <p:cond delay="500"/>
                            </p:stCondLst>
                            <p:childTnLst>
                              <p:par>
                                <p:cTn id="57" presetID="22" presetClass="entr" presetSubtype="4" fill="hold" grpId="0" nodeType="afterEffect">
                                  <p:stCondLst>
                                    <p:cond delay="0"/>
                                  </p:stCondLst>
                                  <p:iterate>
                                    <p:tmAbs val="0"/>
                                  </p:iterate>
                                  <p:childTnLst>
                                    <p:set>
                                      <p:cBhvr>
                                        <p:cTn id="58" fill="hold"/>
                                        <p:tgtEl>
                                          <p:spTgt spid="332"/>
                                        </p:tgtEl>
                                        <p:attrNameLst>
                                          <p:attrName>style.visibility</p:attrName>
                                        </p:attrNameLst>
                                      </p:cBhvr>
                                      <p:to>
                                        <p:strVal val="visible"/>
                                      </p:to>
                                    </p:set>
                                    <p:animEffect transition="in" filter="wipe(down)">
                                      <p:cBhvr>
                                        <p:cTn id="59" dur="500"/>
                                        <p:tgtEl>
                                          <p:spTgt spid="3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iterate>
                                    <p:tmAbs val="0"/>
                                  </p:iterate>
                                  <p:childTnLst>
                                    <p:set>
                                      <p:cBhvr>
                                        <p:cTn id="63" fill="hold"/>
                                        <p:tgtEl>
                                          <p:spTgt spid="328"/>
                                        </p:tgtEl>
                                        <p:attrNameLst>
                                          <p:attrName>style.visibility</p:attrName>
                                        </p:attrNameLst>
                                      </p:cBhvr>
                                      <p:to>
                                        <p:strVal val="visible"/>
                                      </p:to>
                                    </p:set>
                                    <p:animEffect transition="in" filter="wipe(down)">
                                      <p:cBhvr>
                                        <p:cTn id="64" dur="500"/>
                                        <p:tgtEl>
                                          <p:spTgt spid="328"/>
                                        </p:tgtEl>
                                      </p:cBhvr>
                                    </p:animEffect>
                                  </p:childTnLst>
                                </p:cTn>
                              </p:par>
                            </p:childTnLst>
                          </p:cTn>
                        </p:par>
                        <p:par>
                          <p:cTn id="65" fill="hold">
                            <p:stCondLst>
                              <p:cond delay="500"/>
                            </p:stCondLst>
                            <p:childTnLst>
                              <p:par>
                                <p:cTn id="66" presetID="22" presetClass="entr" presetSubtype="4" fill="hold" grpId="0" nodeType="afterEffect">
                                  <p:stCondLst>
                                    <p:cond delay="0"/>
                                  </p:stCondLst>
                                  <p:iterate>
                                    <p:tmAbs val="0"/>
                                  </p:iterate>
                                  <p:childTnLst>
                                    <p:set>
                                      <p:cBhvr>
                                        <p:cTn id="67" fill="hold"/>
                                        <p:tgtEl>
                                          <p:spTgt spid="333"/>
                                        </p:tgtEl>
                                        <p:attrNameLst>
                                          <p:attrName>style.visibility</p:attrName>
                                        </p:attrNameLst>
                                      </p:cBhvr>
                                      <p:to>
                                        <p:strVal val="visible"/>
                                      </p:to>
                                    </p:set>
                                    <p:animEffect transition="in" filter="wipe(down)">
                                      <p:cBhvr>
                                        <p:cTn id="68" dur="500"/>
                                        <p:tgtEl>
                                          <p:spTgt spid="333"/>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iterate>
                                    <p:tmAbs val="0"/>
                                  </p:iterate>
                                  <p:childTnLst>
                                    <p:set>
                                      <p:cBhvr>
                                        <p:cTn id="72" fill="hold"/>
                                        <p:tgtEl>
                                          <p:spTgt spid="315"/>
                                        </p:tgtEl>
                                        <p:attrNameLst>
                                          <p:attrName>style.visibility</p:attrName>
                                        </p:attrNameLst>
                                      </p:cBhvr>
                                      <p:to>
                                        <p:strVal val="visible"/>
                                      </p:to>
                                    </p:set>
                                    <p:anim calcmode="lin" valueType="num">
                                      <p:cBhvr>
                                        <p:cTn id="73" dur="500" fill="hold"/>
                                        <p:tgtEl>
                                          <p:spTgt spid="315"/>
                                        </p:tgtEl>
                                        <p:attrNameLst>
                                          <p:attrName>ppt_w</p:attrName>
                                        </p:attrNameLst>
                                      </p:cBhvr>
                                      <p:tavLst>
                                        <p:tav tm="0">
                                          <p:val>
                                            <p:fltVal val="0"/>
                                          </p:val>
                                        </p:tav>
                                        <p:tav tm="100000">
                                          <p:val>
                                            <p:strVal val="#ppt_w"/>
                                          </p:val>
                                        </p:tav>
                                      </p:tavLst>
                                    </p:anim>
                                    <p:anim calcmode="lin" valueType="num">
                                      <p:cBhvr>
                                        <p:cTn id="74" dur="500" fill="hold"/>
                                        <p:tgtEl>
                                          <p:spTgt spid="315"/>
                                        </p:tgtEl>
                                        <p:attrNameLst>
                                          <p:attrName>ppt_h</p:attrName>
                                        </p:attrNameLst>
                                      </p:cBhvr>
                                      <p:tavLst>
                                        <p:tav tm="0">
                                          <p:val>
                                            <p:fltVal val="0"/>
                                          </p:val>
                                        </p:tav>
                                        <p:tav tm="100000">
                                          <p:val>
                                            <p:strVal val="#ppt_h"/>
                                          </p:val>
                                        </p:tav>
                                      </p:tavLst>
                                    </p:anim>
                                  </p:childTnLst>
                                </p:cTn>
                              </p:par>
                            </p:childTnLst>
                          </p:cTn>
                        </p:par>
                        <p:par>
                          <p:cTn id="75" fill="hold">
                            <p:stCondLst>
                              <p:cond delay="500"/>
                            </p:stCondLst>
                            <p:childTnLst>
                              <p:par>
                                <p:cTn id="76" presetID="22" presetClass="entr" presetSubtype="4" fill="hold" grpId="0" nodeType="afterEffect">
                                  <p:stCondLst>
                                    <p:cond delay="0"/>
                                  </p:stCondLst>
                                  <p:iterate>
                                    <p:tmAbs val="0"/>
                                  </p:iterate>
                                  <p:childTnLst>
                                    <p:set>
                                      <p:cBhvr>
                                        <p:cTn id="77" fill="hold"/>
                                        <p:tgtEl>
                                          <p:spTgt spid="327"/>
                                        </p:tgtEl>
                                        <p:attrNameLst>
                                          <p:attrName>style.visibility</p:attrName>
                                        </p:attrNameLst>
                                      </p:cBhvr>
                                      <p:to>
                                        <p:strVal val="visible"/>
                                      </p:to>
                                    </p:set>
                                    <p:animEffect transition="in" filter="wipe(down)">
                                      <p:cBhvr>
                                        <p:cTn id="78" dur="500"/>
                                        <p:tgtEl>
                                          <p:spTgt spid="327"/>
                                        </p:tgtEl>
                                      </p:cBhvr>
                                    </p:animEffect>
                                  </p:childTnLst>
                                </p:cTn>
                              </p:par>
                            </p:childTnLst>
                          </p:cTn>
                        </p:par>
                        <p:par>
                          <p:cTn id="79" fill="hold">
                            <p:stCondLst>
                              <p:cond delay="1000"/>
                            </p:stCondLst>
                            <p:childTnLst>
                              <p:par>
                                <p:cTn id="80" presetID="22" presetClass="entr" presetSubtype="4" fill="hold" grpId="0" nodeType="afterEffect">
                                  <p:stCondLst>
                                    <p:cond delay="0"/>
                                  </p:stCondLst>
                                  <p:iterate>
                                    <p:tmAbs val="0"/>
                                  </p:iterate>
                                  <p:childTnLst>
                                    <p:set>
                                      <p:cBhvr>
                                        <p:cTn id="81" fill="hold"/>
                                        <p:tgtEl>
                                          <p:spTgt spid="334"/>
                                        </p:tgtEl>
                                        <p:attrNameLst>
                                          <p:attrName>style.visibility</p:attrName>
                                        </p:attrNameLst>
                                      </p:cBhvr>
                                      <p:to>
                                        <p:strVal val="visible"/>
                                      </p:to>
                                    </p:set>
                                    <p:animEffect transition="in" filter="wipe(down)">
                                      <p:cBhvr>
                                        <p:cTn id="82" dur="500"/>
                                        <p:tgtEl>
                                          <p:spTgt spid="334"/>
                                        </p:tgtEl>
                                      </p:cBhvr>
                                    </p:animEffect>
                                  </p:childTnLst>
                                </p:cTn>
                              </p:par>
                            </p:childTnLst>
                          </p:cTn>
                        </p:par>
                        <p:par>
                          <p:cTn id="83" fill="hold">
                            <p:stCondLst>
                              <p:cond delay="1500"/>
                            </p:stCondLst>
                            <p:childTnLst>
                              <p:par>
                                <p:cTn id="84" presetID="22" presetClass="entr" presetSubtype="4" fill="hold" grpId="0" nodeType="afterEffect">
                                  <p:stCondLst>
                                    <p:cond delay="0"/>
                                  </p:stCondLst>
                                  <p:iterate>
                                    <p:tmAbs val="0"/>
                                  </p:iterate>
                                  <p:childTnLst>
                                    <p:set>
                                      <p:cBhvr>
                                        <p:cTn id="85" fill="hold"/>
                                        <p:tgtEl>
                                          <p:spTgt spid="329"/>
                                        </p:tgtEl>
                                        <p:attrNameLst>
                                          <p:attrName>style.visibility</p:attrName>
                                        </p:attrNameLst>
                                      </p:cBhvr>
                                      <p:to>
                                        <p:strVal val="visible"/>
                                      </p:to>
                                    </p:set>
                                    <p:animEffect transition="in" filter="wipe(down)">
                                      <p:cBhvr>
                                        <p:cTn id="86" dur="500"/>
                                        <p:tgtEl>
                                          <p:spTgt spid="329"/>
                                        </p:tgtEl>
                                      </p:cBhvr>
                                    </p:animEffect>
                                  </p:childTnLst>
                                </p:cTn>
                              </p:par>
                            </p:childTnLst>
                          </p:cTn>
                        </p:par>
                        <p:par>
                          <p:cTn id="87" fill="hold">
                            <p:stCondLst>
                              <p:cond delay="2000"/>
                            </p:stCondLst>
                            <p:childTnLst>
                              <p:par>
                                <p:cTn id="88" presetID="22" presetClass="entr" presetSubtype="4" fill="hold" grpId="0" nodeType="afterEffect">
                                  <p:stCondLst>
                                    <p:cond delay="0"/>
                                  </p:stCondLst>
                                  <p:iterate>
                                    <p:tmAbs val="0"/>
                                  </p:iterate>
                                  <p:childTnLst>
                                    <p:set>
                                      <p:cBhvr>
                                        <p:cTn id="89" fill="hold"/>
                                        <p:tgtEl>
                                          <p:spTgt spid="335"/>
                                        </p:tgtEl>
                                        <p:attrNameLst>
                                          <p:attrName>style.visibility</p:attrName>
                                        </p:attrNameLst>
                                      </p:cBhvr>
                                      <p:to>
                                        <p:strVal val="visible"/>
                                      </p:to>
                                    </p:set>
                                    <p:animEffect transition="in" filter="wipe(down)">
                                      <p:cBhvr>
                                        <p:cTn id="90" dur="500"/>
                                        <p:tgtEl>
                                          <p:spTgt spid="335"/>
                                        </p:tgtEl>
                                      </p:cBhvr>
                                    </p:animEffect>
                                  </p:childTnLst>
                                </p:cTn>
                              </p:par>
                            </p:childTnLst>
                          </p:cTn>
                        </p:par>
                        <p:par>
                          <p:cTn id="91" fill="hold">
                            <p:stCondLst>
                              <p:cond delay="2500"/>
                            </p:stCondLst>
                            <p:childTnLst>
                              <p:par>
                                <p:cTn id="92" presetID="22" presetClass="entr" presetSubtype="4" fill="hold" grpId="0" nodeType="afterEffect">
                                  <p:stCondLst>
                                    <p:cond delay="0"/>
                                  </p:stCondLst>
                                  <p:iterate>
                                    <p:tmAbs val="0"/>
                                  </p:iterate>
                                  <p:childTnLst>
                                    <p:set>
                                      <p:cBhvr>
                                        <p:cTn id="93" fill="hold"/>
                                        <p:tgtEl>
                                          <p:spTgt spid="325"/>
                                        </p:tgtEl>
                                        <p:attrNameLst>
                                          <p:attrName>style.visibility</p:attrName>
                                        </p:attrNameLst>
                                      </p:cBhvr>
                                      <p:to>
                                        <p:strVal val="visible"/>
                                      </p:to>
                                    </p:set>
                                    <p:animEffect transition="in" filter="wipe(down)">
                                      <p:cBhvr>
                                        <p:cTn id="94" dur="500"/>
                                        <p:tgtEl>
                                          <p:spTgt spid="325"/>
                                        </p:tgtEl>
                                      </p:cBhvr>
                                    </p:animEffect>
                                  </p:childTnLst>
                                </p:cTn>
                              </p:par>
                            </p:childTnLst>
                          </p:cTn>
                        </p:par>
                      </p:childTnLst>
                    </p:cTn>
                  </p:par>
                  <p:par>
                    <p:cTn id="95" fill="hold">
                      <p:stCondLst>
                        <p:cond delay="indefinite"/>
                      </p:stCondLst>
                      <p:childTnLst>
                        <p:par>
                          <p:cTn id="96" fill="hold">
                            <p:stCondLst>
                              <p:cond delay="0"/>
                            </p:stCondLst>
                            <p:childTnLst>
                              <p:par>
                                <p:cTn id="97" presetID="23" presetClass="entr" presetSubtype="16" fill="hold" grpId="0" nodeType="clickEffect">
                                  <p:stCondLst>
                                    <p:cond delay="0"/>
                                  </p:stCondLst>
                                  <p:iterate>
                                    <p:tmAbs val="0"/>
                                  </p:iterate>
                                  <p:childTnLst>
                                    <p:set>
                                      <p:cBhvr>
                                        <p:cTn id="98" fill="hold"/>
                                        <p:tgtEl>
                                          <p:spTgt spid="322"/>
                                        </p:tgtEl>
                                        <p:attrNameLst>
                                          <p:attrName>style.visibility</p:attrName>
                                        </p:attrNameLst>
                                      </p:cBhvr>
                                      <p:to>
                                        <p:strVal val="visible"/>
                                      </p:to>
                                    </p:set>
                                    <p:anim calcmode="lin" valueType="num">
                                      <p:cBhvr>
                                        <p:cTn id="99" dur="500" fill="hold"/>
                                        <p:tgtEl>
                                          <p:spTgt spid="322"/>
                                        </p:tgtEl>
                                        <p:attrNameLst>
                                          <p:attrName>ppt_w</p:attrName>
                                        </p:attrNameLst>
                                      </p:cBhvr>
                                      <p:tavLst>
                                        <p:tav tm="0">
                                          <p:val>
                                            <p:fltVal val="0"/>
                                          </p:val>
                                        </p:tav>
                                        <p:tav tm="100000">
                                          <p:val>
                                            <p:strVal val="#ppt_w"/>
                                          </p:val>
                                        </p:tav>
                                      </p:tavLst>
                                    </p:anim>
                                    <p:anim calcmode="lin" valueType="num">
                                      <p:cBhvr>
                                        <p:cTn id="100" dur="500" fill="hold"/>
                                        <p:tgtEl>
                                          <p:spTgt spid="322"/>
                                        </p:tgtEl>
                                        <p:attrNameLst>
                                          <p:attrName>ppt_h</p:attrName>
                                        </p:attrNameLst>
                                      </p:cBhvr>
                                      <p:tavLst>
                                        <p:tav tm="0">
                                          <p:val>
                                            <p:fltVal val="0"/>
                                          </p:val>
                                        </p:tav>
                                        <p:tav tm="100000">
                                          <p:val>
                                            <p:strVal val="#ppt_h"/>
                                          </p:val>
                                        </p:tav>
                                      </p:tavLst>
                                    </p:anim>
                                  </p:childTnLst>
                                </p:cTn>
                              </p:par>
                            </p:childTnLst>
                          </p:cTn>
                        </p:par>
                        <p:par>
                          <p:cTn id="101" fill="hold">
                            <p:stCondLst>
                              <p:cond delay="500"/>
                            </p:stCondLst>
                            <p:childTnLst>
                              <p:par>
                                <p:cTn id="102" presetID="10" presetClass="entr" fill="hold" grpId="0" nodeType="afterEffect">
                                  <p:stCondLst>
                                    <p:cond delay="0"/>
                                  </p:stCondLst>
                                  <p:iterate>
                                    <p:tmAbs val="0"/>
                                  </p:iterate>
                                  <p:childTnLst>
                                    <p:set>
                                      <p:cBhvr>
                                        <p:cTn id="103" fill="hold"/>
                                        <p:tgtEl>
                                          <p:spTgt spid="346"/>
                                        </p:tgtEl>
                                        <p:attrNameLst>
                                          <p:attrName>style.visibility</p:attrName>
                                        </p:attrNameLst>
                                      </p:cBhvr>
                                      <p:to>
                                        <p:strVal val="visible"/>
                                      </p:to>
                                    </p:set>
                                    <p:animEffect transition="in" filter="fade">
                                      <p:cBhvr>
                                        <p:cTn id="104" dur="500"/>
                                        <p:tgtEl>
                                          <p:spTgt spid="346"/>
                                        </p:tgtEl>
                                      </p:cBhvr>
                                    </p:animEffect>
                                  </p:childTnLst>
                                </p:cTn>
                              </p:par>
                            </p:childTnLst>
                          </p:cTn>
                        </p:par>
                        <p:par>
                          <p:cTn id="105" fill="hold">
                            <p:stCondLst>
                              <p:cond delay="1000"/>
                            </p:stCondLst>
                            <p:childTnLst>
                              <p:par>
                                <p:cTn id="106" presetID="22" presetClass="entr" presetSubtype="4" fill="hold" grpId="0" nodeType="afterEffect">
                                  <p:stCondLst>
                                    <p:cond delay="0"/>
                                  </p:stCondLst>
                                  <p:iterate>
                                    <p:tmAbs val="0"/>
                                  </p:iterate>
                                  <p:childTnLst>
                                    <p:set>
                                      <p:cBhvr>
                                        <p:cTn id="107" fill="hold"/>
                                        <p:tgtEl>
                                          <p:spTgt spid="330"/>
                                        </p:tgtEl>
                                        <p:attrNameLst>
                                          <p:attrName>style.visibility</p:attrName>
                                        </p:attrNameLst>
                                      </p:cBhvr>
                                      <p:to>
                                        <p:strVal val="visible"/>
                                      </p:to>
                                    </p:set>
                                    <p:animEffect transition="in" filter="wipe(down)">
                                      <p:cBhvr>
                                        <p:cTn id="108" dur="500"/>
                                        <p:tgtEl>
                                          <p:spTgt spid="330"/>
                                        </p:tgtEl>
                                      </p:cBhvr>
                                    </p:animEffect>
                                  </p:childTnLst>
                                </p:cTn>
                              </p:par>
                            </p:childTnLst>
                          </p:cTn>
                        </p:par>
                        <p:par>
                          <p:cTn id="109" fill="hold">
                            <p:stCondLst>
                              <p:cond delay="1500"/>
                            </p:stCondLst>
                            <p:childTnLst>
                              <p:par>
                                <p:cTn id="110" presetID="22" presetClass="entr" presetSubtype="4" fill="hold" grpId="0" nodeType="afterEffect">
                                  <p:stCondLst>
                                    <p:cond delay="0"/>
                                  </p:stCondLst>
                                  <p:iterate>
                                    <p:tmAbs val="0"/>
                                  </p:iterate>
                                  <p:childTnLst>
                                    <p:set>
                                      <p:cBhvr>
                                        <p:cTn id="111" fill="hold"/>
                                        <p:tgtEl>
                                          <p:spTgt spid="331"/>
                                        </p:tgtEl>
                                        <p:attrNameLst>
                                          <p:attrName>style.visibility</p:attrName>
                                        </p:attrNameLst>
                                      </p:cBhvr>
                                      <p:to>
                                        <p:strVal val="visible"/>
                                      </p:to>
                                    </p:set>
                                    <p:animEffect transition="in" filter="wipe(down)">
                                      <p:cBhvr>
                                        <p:cTn id="112" dur="500"/>
                                        <p:tgtEl>
                                          <p:spTgt spid="331"/>
                                        </p:tgtEl>
                                      </p:cBhvr>
                                    </p:animEffect>
                                  </p:childTnLst>
                                </p:cTn>
                              </p:par>
                            </p:childTnLst>
                          </p:cTn>
                        </p:par>
                        <p:par>
                          <p:cTn id="113" fill="hold">
                            <p:stCondLst>
                              <p:cond delay="2000"/>
                            </p:stCondLst>
                            <p:childTnLst>
                              <p:par>
                                <p:cTn id="114" presetID="22" presetClass="entr" presetSubtype="4" fill="hold" grpId="0" nodeType="afterEffect">
                                  <p:stCondLst>
                                    <p:cond delay="0"/>
                                  </p:stCondLst>
                                  <p:iterate>
                                    <p:tmAbs val="0"/>
                                  </p:iterate>
                                  <p:childTnLst>
                                    <p:set>
                                      <p:cBhvr>
                                        <p:cTn id="115" fill="hold"/>
                                        <p:tgtEl>
                                          <p:spTgt spid="337"/>
                                        </p:tgtEl>
                                        <p:attrNameLst>
                                          <p:attrName>style.visibility</p:attrName>
                                        </p:attrNameLst>
                                      </p:cBhvr>
                                      <p:to>
                                        <p:strVal val="visible"/>
                                      </p:to>
                                    </p:set>
                                    <p:animEffect transition="in" filter="wipe(down)">
                                      <p:cBhvr>
                                        <p:cTn id="116" dur="500"/>
                                        <p:tgtEl>
                                          <p:spTgt spid="337"/>
                                        </p:tgtEl>
                                      </p:cBhvr>
                                    </p:animEffect>
                                  </p:childTnLst>
                                </p:cTn>
                              </p:par>
                            </p:childTnLst>
                          </p:cTn>
                        </p:par>
                        <p:par>
                          <p:cTn id="117" fill="hold">
                            <p:stCondLst>
                              <p:cond delay="2500"/>
                            </p:stCondLst>
                            <p:childTnLst>
                              <p:par>
                                <p:cTn id="118" presetID="22" presetClass="entr" presetSubtype="4" fill="hold" grpId="0" nodeType="afterEffect">
                                  <p:stCondLst>
                                    <p:cond delay="0"/>
                                  </p:stCondLst>
                                  <p:iterate>
                                    <p:tmAbs val="0"/>
                                  </p:iterate>
                                  <p:childTnLst>
                                    <p:set>
                                      <p:cBhvr>
                                        <p:cTn id="119" fill="hold"/>
                                        <p:tgtEl>
                                          <p:spTgt spid="336"/>
                                        </p:tgtEl>
                                        <p:attrNameLst>
                                          <p:attrName>style.visibility</p:attrName>
                                        </p:attrNameLst>
                                      </p:cBhvr>
                                      <p:to>
                                        <p:strVal val="visible"/>
                                      </p:to>
                                    </p:set>
                                    <p:animEffect transition="in" filter="wipe(down)">
                                      <p:cBhvr>
                                        <p:cTn id="120" dur="500"/>
                                        <p:tgtEl>
                                          <p:spTgt spid="336"/>
                                        </p:tgtEl>
                                      </p:cBhvr>
                                    </p:animEffect>
                                  </p:childTnLst>
                                </p:cTn>
                              </p:par>
                            </p:childTnLst>
                          </p:cTn>
                        </p:par>
                        <p:par>
                          <p:cTn id="121" fill="hold">
                            <p:stCondLst>
                              <p:cond delay="3000"/>
                            </p:stCondLst>
                            <p:childTnLst>
                              <p:par>
                                <p:cTn id="122" presetID="22" presetClass="entr" presetSubtype="4" fill="hold" grpId="0" nodeType="afterEffect">
                                  <p:stCondLst>
                                    <p:cond delay="0"/>
                                  </p:stCondLst>
                                  <p:iterate>
                                    <p:tmAbs val="0"/>
                                  </p:iterate>
                                  <p:childTnLst>
                                    <p:set>
                                      <p:cBhvr>
                                        <p:cTn id="123" fill="hold"/>
                                        <p:tgtEl>
                                          <p:spTgt spid="324"/>
                                        </p:tgtEl>
                                        <p:attrNameLst>
                                          <p:attrName>style.visibility</p:attrName>
                                        </p:attrNameLst>
                                      </p:cBhvr>
                                      <p:to>
                                        <p:strVal val="visible"/>
                                      </p:to>
                                    </p:set>
                                    <p:animEffect transition="in" filter="wipe(down)">
                                      <p:cBhvr>
                                        <p:cTn id="124" dur="500"/>
                                        <p:tgtEl>
                                          <p:spTgt spid="32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iterate>
                                    <p:tmAbs val="0"/>
                                  </p:iterate>
                                  <p:childTnLst>
                                    <p:set>
                                      <p:cBhvr>
                                        <p:cTn id="128" fill="hold"/>
                                        <p:tgtEl>
                                          <p:spTgt spid="344"/>
                                        </p:tgtEl>
                                        <p:attrNameLst>
                                          <p:attrName>style.visibility</p:attrName>
                                        </p:attrNameLst>
                                      </p:cBhvr>
                                      <p:to>
                                        <p:strVal val="visible"/>
                                      </p:to>
                                    </p:set>
                                    <p:animEffect transition="in" filter="wipe(left)">
                                      <p:cBhvr>
                                        <p:cTn id="129" dur="500"/>
                                        <p:tgtEl>
                                          <p:spTgt spid="344"/>
                                        </p:tgtEl>
                                      </p:cBhvr>
                                    </p:animEffect>
                                  </p:childTnLst>
                                </p:cTn>
                              </p:par>
                            </p:childTnLst>
                          </p:cTn>
                        </p:par>
                        <p:par>
                          <p:cTn id="130" fill="hold">
                            <p:stCondLst>
                              <p:cond delay="500"/>
                            </p:stCondLst>
                            <p:childTnLst>
                              <p:par>
                                <p:cTn id="131" presetID="22" presetClass="entr" presetSubtype="8" fill="hold" grpId="0" nodeType="afterEffect">
                                  <p:stCondLst>
                                    <p:cond delay="0"/>
                                  </p:stCondLst>
                                  <p:iterate>
                                    <p:tmAbs val="0"/>
                                  </p:iterate>
                                  <p:childTnLst>
                                    <p:set>
                                      <p:cBhvr>
                                        <p:cTn id="132" fill="hold"/>
                                        <p:tgtEl>
                                          <p:spTgt spid="345"/>
                                        </p:tgtEl>
                                        <p:attrNameLst>
                                          <p:attrName>style.visibility</p:attrName>
                                        </p:attrNameLst>
                                      </p:cBhvr>
                                      <p:to>
                                        <p:strVal val="visible"/>
                                      </p:to>
                                    </p:set>
                                    <p:animEffect transition="in" filter="wipe(left)">
                                      <p:cBhvr>
                                        <p:cTn id="133" dur="500"/>
                                        <p:tgtEl>
                                          <p:spTgt spid="34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fill="hold" grpId="0" nodeType="clickEffect">
                                  <p:stCondLst>
                                    <p:cond delay="0"/>
                                  </p:stCondLst>
                                  <p:iterate>
                                    <p:tmAbs val="0"/>
                                  </p:iterate>
                                  <p:childTnLst>
                                    <p:set>
                                      <p:cBhvr>
                                        <p:cTn id="137" fill="hold"/>
                                        <p:tgtEl>
                                          <p:spTgt spid="339"/>
                                        </p:tgtEl>
                                        <p:attrNameLst>
                                          <p:attrName>style.visibility</p:attrName>
                                        </p:attrNameLst>
                                      </p:cBhvr>
                                      <p:to>
                                        <p:strVal val="visible"/>
                                      </p:to>
                                    </p:set>
                                    <p:animEffect transition="in" filter="fade">
                                      <p:cBhvr>
                                        <p:cTn id="138" dur="500"/>
                                        <p:tgtEl>
                                          <p:spTgt spid="339"/>
                                        </p:tgtEl>
                                      </p:cBhvr>
                                    </p:animEffect>
                                  </p:childTnLst>
                                </p:cTn>
                              </p:par>
                            </p:childTnLst>
                          </p:cTn>
                        </p:par>
                        <p:par>
                          <p:cTn id="139" fill="hold">
                            <p:stCondLst>
                              <p:cond delay="500"/>
                            </p:stCondLst>
                            <p:childTnLst>
                              <p:par>
                                <p:cTn id="140" presetID="10" presetClass="entr" fill="hold" grpId="0" nodeType="afterEffect">
                                  <p:stCondLst>
                                    <p:cond delay="0"/>
                                  </p:stCondLst>
                                  <p:iterate>
                                    <p:tmAbs val="0"/>
                                  </p:iterate>
                                  <p:childTnLst>
                                    <p:set>
                                      <p:cBhvr>
                                        <p:cTn id="141" fill="hold"/>
                                        <p:tgtEl>
                                          <p:spTgt spid="338"/>
                                        </p:tgtEl>
                                        <p:attrNameLst>
                                          <p:attrName>style.visibility</p:attrName>
                                        </p:attrNameLst>
                                      </p:cBhvr>
                                      <p:to>
                                        <p:strVal val="visible"/>
                                      </p:to>
                                    </p:set>
                                    <p:animEffect transition="in" filter="fade">
                                      <p:cBhvr>
                                        <p:cTn id="142" dur="500"/>
                                        <p:tgtEl>
                                          <p:spTgt spid="338"/>
                                        </p:tgtEl>
                                      </p:cBhvr>
                                    </p:animEffect>
                                  </p:childTnLst>
                                </p:cTn>
                              </p:par>
                            </p:childTnLst>
                          </p:cTn>
                        </p:par>
                        <p:par>
                          <p:cTn id="143" fill="hold">
                            <p:stCondLst>
                              <p:cond delay="1000"/>
                            </p:stCondLst>
                            <p:childTnLst>
                              <p:par>
                                <p:cTn id="144" presetID="10" presetClass="entr" fill="hold" grpId="0" nodeType="afterEffect">
                                  <p:stCondLst>
                                    <p:cond delay="0"/>
                                  </p:stCondLst>
                                  <p:iterate>
                                    <p:tmAbs val="0"/>
                                  </p:iterate>
                                  <p:childTnLst>
                                    <p:set>
                                      <p:cBhvr>
                                        <p:cTn id="145" fill="hold"/>
                                        <p:tgtEl>
                                          <p:spTgt spid="301"/>
                                        </p:tgtEl>
                                        <p:attrNameLst>
                                          <p:attrName>style.visibility</p:attrName>
                                        </p:attrNameLst>
                                      </p:cBhvr>
                                      <p:to>
                                        <p:strVal val="visible"/>
                                      </p:to>
                                    </p:set>
                                    <p:animEffect transition="in" filter="fade">
                                      <p:cBhvr>
                                        <p:cTn id="146"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advAuto="0"/>
      <p:bldP spid="308" grpId="0" animBg="1" advAuto="0"/>
      <p:bldP spid="315" grpId="0" animBg="1" advAuto="0"/>
      <p:bldP spid="322" grpId="0" animBg="1" advAuto="0"/>
      <p:bldP spid="323" grpId="0" animBg="1" advAuto="0"/>
      <p:bldP spid="324" grpId="0" animBg="1" advAuto="0"/>
      <p:bldP spid="325" grpId="0" animBg="1" advAuto="0"/>
      <p:bldP spid="326" grpId="0" animBg="1" advAuto="0"/>
      <p:bldP spid="327" grpId="0" animBg="1" advAuto="0"/>
      <p:bldP spid="328" grpId="0" animBg="1" advAuto="0"/>
      <p:bldP spid="329" grpId="0" animBg="1" advAuto="0"/>
      <p:bldP spid="330" grpId="0" animBg="1" advAuto="0"/>
      <p:bldP spid="331" grpId="0" animBg="1" advAuto="0"/>
      <p:bldP spid="332" grpId="0" animBg="1" advAuto="0"/>
      <p:bldP spid="333" grpId="0" animBg="1" advAuto="0"/>
      <p:bldP spid="334" grpId="0" animBg="1" advAuto="0"/>
      <p:bldP spid="335" grpId="0" animBg="1" advAuto="0"/>
      <p:bldP spid="336" grpId="0" animBg="1" advAuto="0"/>
      <p:bldP spid="337" grpId="0" animBg="1" advAuto="0"/>
      <p:bldP spid="338" grpId="0" animBg="1" advAuto="0"/>
      <p:bldP spid="339" grpId="0" animBg="1" advAuto="0"/>
      <p:bldP spid="340" grpId="0" animBg="1" advAuto="0"/>
      <p:bldP spid="341" grpId="0" animBg="1" advAuto="0"/>
      <p:bldP spid="344" grpId="0" animBg="1" advAuto="0"/>
      <p:bldP spid="345" grpId="0" animBg="1" advAuto="0"/>
      <p:bldP spid="346" grpId="0" animBg="1" advAuto="0"/>
      <p:bldP spid="349" grpId="0" animBg="1" advAuto="0"/>
      <p:bldP spid="350" grpId="0" animBg="1" advAuto="0"/>
      <p:bldP spid="351" grpId="0" animBg="1" advAuto="0"/>
      <p:bldP spid="352" grpId="0" animBg="1" advAuto="0"/>
      <p:bldP spid="353" grpId="0" animBg="1" advAuto="0"/>
      <p:bldP spid="354" grpId="0" animBg="1" advAuto="0"/>
      <p:bldP spid="35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he ADT Map"/>
          <p:cNvSpPr txBox="1">
            <a:spLocks noGrp="1"/>
          </p:cNvSpPr>
          <p:nvPr>
            <p:ph type="title"/>
          </p:nvPr>
        </p:nvSpPr>
        <p:spPr>
          <a:prstGeom prst="rect">
            <a:avLst/>
          </a:prstGeom>
        </p:spPr>
        <p:txBody>
          <a:bodyPr/>
          <a:lstStyle/>
          <a:p>
            <a:r>
              <a:t>The ADT Map</a:t>
            </a:r>
          </a:p>
        </p:txBody>
      </p:sp>
      <p:sp>
        <p:nvSpPr>
          <p:cNvPr id="83" name="Map entries contain two parts…"/>
          <p:cNvSpPr txBox="1">
            <a:spLocks noGrp="1"/>
          </p:cNvSpPr>
          <p:nvPr>
            <p:ph type="body" sz="half" idx="1"/>
          </p:nvPr>
        </p:nvSpPr>
        <p:spPr>
          <a:xfrm>
            <a:off x="190500" y="2343150"/>
            <a:ext cx="11849100" cy="11010900"/>
          </a:xfrm>
          <a:prstGeom prst="rect">
            <a:avLst/>
          </a:prstGeom>
        </p:spPr>
        <p:txBody>
          <a:bodyPr/>
          <a:lstStyle/>
          <a:p>
            <a:pPr>
              <a:buBlip>
                <a:blip r:embed="rId3"/>
              </a:buBlip>
            </a:pPr>
            <a:r>
              <a:t>Map entries contain two parts</a:t>
            </a:r>
          </a:p>
          <a:p>
            <a:pPr lvl="1">
              <a:buBlip>
                <a:blip r:embed="rId3"/>
              </a:buBlip>
              <a:defRPr b="1" i="1">
                <a:solidFill>
                  <a:srgbClr val="0433FF"/>
                </a:solidFill>
              </a:defRPr>
            </a:pPr>
            <a:r>
              <a:t>Keyword</a:t>
            </a:r>
          </a:p>
          <a:p>
            <a:pPr marL="1465384" lvl="2" indent="-703384">
              <a:buBlip>
                <a:blip r:embed="rId3"/>
              </a:buBlip>
              <a:defRPr sz="4800"/>
            </a:pPr>
            <a:r>
              <a:t>a search key</a:t>
            </a:r>
          </a:p>
          <a:p>
            <a:pPr lvl="1">
              <a:buBlip>
                <a:blip r:embed="rId3"/>
              </a:buBlip>
              <a:defRPr b="1" i="1">
                <a:solidFill>
                  <a:srgbClr val="0433FF"/>
                </a:solidFill>
              </a:defRPr>
            </a:pPr>
            <a:r>
              <a:t>Value</a:t>
            </a:r>
          </a:p>
          <a:p>
            <a:pPr marL="1465384" lvl="2" indent="-703384">
              <a:buBlip>
                <a:blip r:embed="rId3"/>
              </a:buBlip>
              <a:defRPr sz="4800"/>
            </a:pPr>
            <a:r>
              <a:t>associated with key</a:t>
            </a:r>
          </a:p>
          <a:p>
            <a:pPr marL="1465384" lvl="2" indent="-703384">
              <a:buBlip>
                <a:blip r:embed="rId3"/>
              </a:buBlip>
              <a:defRPr sz="4800"/>
            </a:pPr>
            <a:r>
              <a:t>desired value (or payload)</a:t>
            </a:r>
          </a:p>
        </p:txBody>
      </p:sp>
      <p:pic>
        <p:nvPicPr>
          <p:cNvPr id="84" name="0237_PhotoObject.png" descr="0237_PhotoObject.png"/>
          <p:cNvPicPr>
            <a:picLocks noChangeAspect="1"/>
          </p:cNvPicPr>
          <p:nvPr/>
        </p:nvPicPr>
        <p:blipFill>
          <a:blip r:embed="rId4"/>
          <a:stretch>
            <a:fillRect/>
          </a:stretch>
        </p:blipFill>
        <p:spPr>
          <a:xfrm>
            <a:off x="14630400" y="2343150"/>
            <a:ext cx="8763000" cy="6539389"/>
          </a:xfrm>
          <a:prstGeom prst="rect">
            <a:avLst/>
          </a:prstGeom>
          <a:ln w="12700">
            <a:miter lim="400000"/>
          </a:ln>
          <a:effectLst>
            <a:outerShdw blurRad="190500" dist="114300" dir="2700000" rotWithShape="0">
              <a:srgbClr val="000000">
                <a:alpha val="75000"/>
              </a:srgbClr>
            </a:outerShdw>
          </a:effectLst>
        </p:spPr>
      </p:pic>
      <p:pic>
        <p:nvPicPr>
          <p:cNvPr id="85" name="0627_PhotoObject.png" descr="0627_PhotoObject.png"/>
          <p:cNvPicPr>
            <a:picLocks noChangeAspect="1"/>
          </p:cNvPicPr>
          <p:nvPr/>
        </p:nvPicPr>
        <p:blipFill>
          <a:blip r:embed="rId5"/>
          <a:stretch>
            <a:fillRect/>
          </a:stretch>
        </p:blipFill>
        <p:spPr>
          <a:xfrm>
            <a:off x="9286875" y="5752790"/>
            <a:ext cx="10229850" cy="7224833"/>
          </a:xfrm>
          <a:prstGeom prst="rect">
            <a:avLst/>
          </a:prstGeom>
          <a:ln w="12700">
            <a:miter lim="400000"/>
          </a:ln>
          <a:effectLst>
            <a:outerShdw blurRad="190500" dist="114300" dir="2700000" rotWithShape="0">
              <a:srgbClr val="000000">
                <a:alpha val="7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600">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4*#ppt_w"/>
                                          </p:val>
                                        </p:tav>
                                        <p:tav tm="100000">
                                          <p:val>
                                            <p:strVal val="#ppt_w"/>
                                          </p:val>
                                        </p:tav>
                                      </p:tavLst>
                                    </p:anim>
                                    <p:anim calcmode="lin" valueType="num">
                                      <p:cBhvr>
                                        <p:cTn id="8" dur="1000" fill="hold"/>
                                        <p:tgtEl>
                                          <p:spTgt spid="8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par>
                          <p:cTn id="13" fill="hold">
                            <p:stCondLst>
                              <p:cond delay="1500"/>
                            </p:stCondLst>
                            <p:childTnLst>
                              <p:par>
                                <p:cTn id="14" presetID="10" presetClass="entr" fill="hold" grpId="0" nodeType="afterEffect">
                                  <p:stCondLst>
                                    <p:cond delay="0"/>
                                  </p:stCondLst>
                                  <p:iterate>
                                    <p:tmAbs val="0"/>
                                  </p:iterate>
                                  <p:childTnLst>
                                    <p:set>
                                      <p:cBhvr>
                                        <p:cTn id="15" fill="hold"/>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grpId="0" nodeType="clickEffect">
                                  <p:stCondLst>
                                    <p:cond delay="0"/>
                                  </p:stCondLst>
                                  <p:iterate>
                                    <p:tmAbs val="0"/>
                                  </p:iterate>
                                  <p:childTnLst>
                                    <p:set>
                                      <p:cBhvr>
                                        <p:cTn id="20" fill="hold"/>
                                        <p:tgtEl>
                                          <p:spTgt spid="83">
                                            <p:bg/>
                                          </p:spTgt>
                                        </p:tgtEl>
                                        <p:attrNameLst>
                                          <p:attrName>style.visibility</p:attrName>
                                        </p:attrNameLst>
                                      </p:cBhvr>
                                      <p:to>
                                        <p:strVal val="visible"/>
                                      </p:to>
                                    </p:set>
                                    <p:animEffect transition="in" filter="fade">
                                      <p:cBhvr>
                                        <p:cTn id="21" dur="500"/>
                                        <p:tgtEl>
                                          <p:spTgt spid="83">
                                            <p:bg/>
                                          </p:spTgt>
                                        </p:tgtEl>
                                      </p:cBhvr>
                                    </p:animEffect>
                                  </p:childTnLst>
                                </p:cTn>
                              </p:par>
                              <p:par>
                                <p:cTn id="22" presetID="10" presetClass="entr" presetSubtype="0" fill="hold" grpId="0" nodeType="withEffect">
                                  <p:stCondLst>
                                    <p:cond delay="0"/>
                                  </p:stCondLst>
                                  <p:iterate>
                                    <p:tmAbs val="0"/>
                                  </p:iterate>
                                  <p:childTnLst>
                                    <p:set>
                                      <p:cBhvr>
                                        <p:cTn id="23" fill="hold"/>
                                        <p:tgtEl>
                                          <p:spTgt spid="83">
                                            <p:txEl>
                                              <p:pRg st="0" end="0"/>
                                            </p:txEl>
                                          </p:spTgt>
                                        </p:tgtEl>
                                        <p:attrNameLst>
                                          <p:attrName>style.visibility</p:attrName>
                                        </p:attrNameLst>
                                      </p:cBhvr>
                                      <p:to>
                                        <p:strVal val="visible"/>
                                      </p:to>
                                    </p:set>
                                    <p:animEffect transition="in" filter="fade">
                                      <p:cBhvr>
                                        <p:cTn id="24" dur="500"/>
                                        <p:tgtEl>
                                          <p:spTgt spid="83">
                                            <p:txEl>
                                              <p:pRg st="0" end="0"/>
                                            </p:txEl>
                                          </p:spTgt>
                                        </p:tgtEl>
                                      </p:cBhvr>
                                    </p:animEffect>
                                  </p:childTnLst>
                                </p:cTn>
                              </p:par>
                            </p:childTnLst>
                          </p:cTn>
                        </p:par>
                        <p:par>
                          <p:cTn id="25" fill="hold">
                            <p:stCondLst>
                              <p:cond delay="500"/>
                            </p:stCondLst>
                            <p:childTnLst>
                              <p:par>
                                <p:cTn id="26" presetID="10" presetClass="entr" fill="hold" grpId="0" nodeType="afterEffect">
                                  <p:stCondLst>
                                    <p:cond delay="0"/>
                                  </p:stCondLst>
                                  <p:iterate>
                                    <p:tmAbs val="0"/>
                                  </p:iterate>
                                  <p:childTnLst>
                                    <p:set>
                                      <p:cBhvr>
                                        <p:cTn id="27" fill="hold"/>
                                        <p:tgtEl>
                                          <p:spTgt spid="83">
                                            <p:txEl>
                                              <p:pRg st="1" end="1"/>
                                            </p:txEl>
                                          </p:spTgt>
                                        </p:tgtEl>
                                        <p:attrNameLst>
                                          <p:attrName>style.visibility</p:attrName>
                                        </p:attrNameLst>
                                      </p:cBhvr>
                                      <p:to>
                                        <p:strVal val="visible"/>
                                      </p:to>
                                    </p:set>
                                    <p:animEffect transition="in" filter="fade">
                                      <p:cBhvr>
                                        <p:cTn id="28" dur="500"/>
                                        <p:tgtEl>
                                          <p:spTgt spid="83">
                                            <p:txEl>
                                              <p:pRg st="1" end="1"/>
                                            </p:txEl>
                                          </p:spTgt>
                                        </p:tgtEl>
                                      </p:cBhvr>
                                    </p:animEffect>
                                  </p:childTnLst>
                                </p:cTn>
                              </p:par>
                            </p:childTnLst>
                          </p:cTn>
                        </p:par>
                        <p:par>
                          <p:cTn id="29" fill="hold">
                            <p:stCondLst>
                              <p:cond delay="1000"/>
                            </p:stCondLst>
                            <p:childTnLst>
                              <p:par>
                                <p:cTn id="30" presetID="10" presetClass="entr" fill="hold" grpId="0" nodeType="afterEffect">
                                  <p:stCondLst>
                                    <p:cond delay="0"/>
                                  </p:stCondLst>
                                  <p:iterate>
                                    <p:tmAbs val="0"/>
                                  </p:iterate>
                                  <p:childTnLst>
                                    <p:set>
                                      <p:cBhvr>
                                        <p:cTn id="31" fill="hold"/>
                                        <p:tgtEl>
                                          <p:spTgt spid="83">
                                            <p:txEl>
                                              <p:pRg st="2" end="2"/>
                                            </p:txEl>
                                          </p:spTgt>
                                        </p:tgtEl>
                                        <p:attrNameLst>
                                          <p:attrName>style.visibility</p:attrName>
                                        </p:attrNameLst>
                                      </p:cBhvr>
                                      <p:to>
                                        <p:strVal val="visible"/>
                                      </p:to>
                                    </p:set>
                                    <p:animEffect transition="in" filter="fade">
                                      <p:cBhvr>
                                        <p:cTn id="32" dur="500"/>
                                        <p:tgtEl>
                                          <p:spTgt spid="8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0" nodeType="clickEffect">
                                  <p:stCondLst>
                                    <p:cond delay="0"/>
                                  </p:stCondLst>
                                  <p:iterate>
                                    <p:tmAbs val="0"/>
                                  </p:iterate>
                                  <p:childTnLst>
                                    <p:set>
                                      <p:cBhvr>
                                        <p:cTn id="36" fill="hold"/>
                                        <p:tgtEl>
                                          <p:spTgt spid="83">
                                            <p:txEl>
                                              <p:pRg st="3" end="3"/>
                                            </p:txEl>
                                          </p:spTgt>
                                        </p:tgtEl>
                                        <p:attrNameLst>
                                          <p:attrName>style.visibility</p:attrName>
                                        </p:attrNameLst>
                                      </p:cBhvr>
                                      <p:to>
                                        <p:strVal val="visible"/>
                                      </p:to>
                                    </p:set>
                                    <p:animEffect transition="in" filter="fade">
                                      <p:cBhvr>
                                        <p:cTn id="37" dur="500"/>
                                        <p:tgtEl>
                                          <p:spTgt spid="83">
                                            <p:txEl>
                                              <p:pRg st="3" end="3"/>
                                            </p:txEl>
                                          </p:spTgt>
                                        </p:tgtEl>
                                      </p:cBhvr>
                                    </p:animEffect>
                                  </p:childTnLst>
                                </p:cTn>
                              </p:par>
                            </p:childTnLst>
                          </p:cTn>
                        </p:par>
                        <p:par>
                          <p:cTn id="38" fill="hold">
                            <p:stCondLst>
                              <p:cond delay="500"/>
                            </p:stCondLst>
                            <p:childTnLst>
                              <p:par>
                                <p:cTn id="39" presetID="10" presetClass="entr" fill="hold" grpId="0" nodeType="afterEffect">
                                  <p:stCondLst>
                                    <p:cond delay="0"/>
                                  </p:stCondLst>
                                  <p:iterate>
                                    <p:tmAbs val="0"/>
                                  </p:iterate>
                                  <p:childTnLst>
                                    <p:set>
                                      <p:cBhvr>
                                        <p:cTn id="40" fill="hold"/>
                                        <p:tgtEl>
                                          <p:spTgt spid="83">
                                            <p:txEl>
                                              <p:pRg st="4" end="4"/>
                                            </p:txEl>
                                          </p:spTgt>
                                        </p:tgtEl>
                                        <p:attrNameLst>
                                          <p:attrName>style.visibility</p:attrName>
                                        </p:attrNameLst>
                                      </p:cBhvr>
                                      <p:to>
                                        <p:strVal val="visible"/>
                                      </p:to>
                                    </p:set>
                                    <p:animEffect transition="in" filter="fade">
                                      <p:cBhvr>
                                        <p:cTn id="41" dur="500"/>
                                        <p:tgtEl>
                                          <p:spTgt spid="83">
                                            <p:txEl>
                                              <p:pRg st="4" end="4"/>
                                            </p:txEl>
                                          </p:spTgt>
                                        </p:tgtEl>
                                      </p:cBhvr>
                                    </p:animEffect>
                                  </p:childTnLst>
                                </p:cTn>
                              </p:par>
                            </p:childTnLst>
                          </p:cTn>
                        </p:par>
                        <p:par>
                          <p:cTn id="42" fill="hold">
                            <p:stCondLst>
                              <p:cond delay="1000"/>
                            </p:stCondLst>
                            <p:childTnLst>
                              <p:par>
                                <p:cTn id="43" presetID="10" presetClass="entr" fill="hold" grpId="0" nodeType="afterEffect">
                                  <p:stCondLst>
                                    <p:cond delay="0"/>
                                  </p:stCondLst>
                                  <p:iterate>
                                    <p:tmAbs val="0"/>
                                  </p:iterate>
                                  <p:childTnLst>
                                    <p:set>
                                      <p:cBhvr>
                                        <p:cTn id="44" fill="hold"/>
                                        <p:tgtEl>
                                          <p:spTgt spid="83">
                                            <p:txEl>
                                              <p:pRg st="5" end="5"/>
                                            </p:txEl>
                                          </p:spTgt>
                                        </p:tgtEl>
                                        <p:attrNameLst>
                                          <p:attrName>style.visibility</p:attrName>
                                        </p:attrNameLst>
                                      </p:cBhvr>
                                      <p:to>
                                        <p:strVal val="visible"/>
                                      </p:to>
                                    </p:set>
                                    <p:animEffect transition="in" filter="fade">
                                      <p:cBhvr>
                                        <p:cTn id="45" dur="50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advAuto="0"/>
      <p:bldP spid="83" grpId="0" build="p" bldLvl="5" animBg="1" advAuto="0"/>
      <p:bldP spid="84" grpId="0" animBg="1" advAuto="0"/>
      <p:bldP spid="8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he ADT Map"/>
          <p:cNvSpPr txBox="1">
            <a:spLocks noGrp="1"/>
          </p:cNvSpPr>
          <p:nvPr>
            <p:ph type="title"/>
          </p:nvPr>
        </p:nvSpPr>
        <p:spPr>
          <a:prstGeom prst="rect">
            <a:avLst/>
          </a:prstGeom>
        </p:spPr>
        <p:txBody>
          <a:bodyPr/>
          <a:lstStyle/>
          <a:p>
            <a:r>
              <a:t>The ADT Map</a:t>
            </a:r>
          </a:p>
        </p:txBody>
      </p:sp>
      <p:graphicFrame>
        <p:nvGraphicFramePr>
          <p:cNvPr id="90" name="Table 1"/>
          <p:cNvGraphicFramePr/>
          <p:nvPr>
            <p:extLst>
              <p:ext uri="{D42A27DB-BD31-4B8C-83A1-F6EECF244321}">
                <p14:modId xmlns:p14="http://schemas.microsoft.com/office/powerpoint/2010/main" val="670296808"/>
              </p:ext>
            </p:extLst>
          </p:nvPr>
        </p:nvGraphicFramePr>
        <p:xfrm>
          <a:off x="8743950" y="1945957"/>
          <a:ext cx="14884398" cy="10960092"/>
        </p:xfrm>
        <a:graphic>
          <a:graphicData uri="http://schemas.openxmlformats.org/drawingml/2006/table">
            <a:tbl>
              <a:tblPr bandRow="1">
                <a:tableStyleId>{4C3C2611-4C71-4FC5-86AE-919BDF0F9419}</a:tableStyleId>
              </a:tblPr>
              <a:tblGrid>
                <a:gridCol w="2630241">
                  <a:extLst>
                    <a:ext uri="{9D8B030D-6E8A-4147-A177-3AD203B41FA5}">
                      <a16:colId xmlns:a16="http://schemas.microsoft.com/office/drawing/2014/main" val="20000"/>
                    </a:ext>
                  </a:extLst>
                </a:gridCol>
                <a:gridCol w="12254157">
                  <a:extLst>
                    <a:ext uri="{9D8B030D-6E8A-4147-A177-3AD203B41FA5}">
                      <a16:colId xmlns:a16="http://schemas.microsoft.com/office/drawing/2014/main" val="20001"/>
                    </a:ext>
                  </a:extLst>
                </a:gridCol>
              </a:tblGrid>
              <a:tr h="1217788">
                <a:tc>
                  <a:txBody>
                    <a:bodyPr/>
                    <a:lstStyle/>
                    <a:p>
                      <a:pPr algn="l" defTabSz="685800">
                        <a:defRPr sz="1800"/>
                      </a:pPr>
                      <a:r>
                        <a:rPr sz="3200" b="1">
                          <a:latin typeface="Times New Roman"/>
                          <a:ea typeface="Times New Roman"/>
                          <a:cs typeface="Times New Roman"/>
                          <a:sym typeface="Times New Roman"/>
                        </a:rPr>
                        <a:t>backtracking</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noFill/>
                  </a:tcPr>
                </a:tc>
                <a:tc>
                  <a:txBody>
                    <a:bodyPr/>
                    <a:lstStyle/>
                    <a:p>
                      <a:pPr algn="l" defTabSz="685800">
                        <a:spcBef>
                          <a:spcPts val="1800"/>
                        </a:spcBef>
                        <a:defRPr sz="1800"/>
                      </a:pPr>
                      <a:r>
                        <a:rPr sz="3200">
                          <a:latin typeface="Times New Roman"/>
                          <a:ea typeface="Times New Roman"/>
                          <a:cs typeface="Times New Roman"/>
                          <a:sym typeface="Times New Roman"/>
                        </a:rPr>
                        <a:t>A problem-solving strategy that, when it reaches an impasse, retraces its steps in reverse order before trying a new sequence of steps.</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noFill/>
                  </a:tcPr>
                </a:tc>
                <a:extLst>
                  <a:ext uri="{0D108BD9-81ED-4DB2-BD59-A6C34878D82A}">
                    <a16:rowId xmlns:a16="http://schemas.microsoft.com/office/drawing/2014/main" val="10000"/>
                  </a:ext>
                </a:extLst>
              </a:tr>
              <a:tr h="1217788">
                <a:tc>
                  <a:txBody>
                    <a:bodyPr/>
                    <a:lstStyle/>
                    <a:p>
                      <a:pPr algn="l" defTabSz="685800">
                        <a:defRPr sz="1800"/>
                      </a:pPr>
                      <a:r>
                        <a:rPr sz="3200" b="1">
                          <a:latin typeface="Times New Roman"/>
                          <a:ea typeface="Times New Roman"/>
                          <a:cs typeface="Times New Roman"/>
                          <a:sym typeface="Times New Roman"/>
                        </a:rPr>
                        <a:t>base case</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tc>
                  <a:txBody>
                    <a:bodyPr/>
                    <a:lstStyle/>
                    <a:p>
                      <a:pPr algn="l" defTabSz="685800">
                        <a:spcBef>
                          <a:spcPts val="1800"/>
                        </a:spcBef>
                        <a:defRPr sz="1800"/>
                      </a:pPr>
                      <a:r>
                        <a:rPr sz="3200">
                          <a:latin typeface="Times New Roman"/>
                          <a:ea typeface="Times New Roman"/>
                          <a:cs typeface="Times New Roman"/>
                          <a:sym typeface="Times New Roman"/>
                        </a:rPr>
                        <a:t>The known case in either a recursive definition or an inductive proof. Also called the basis or degenerate case.</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extLst>
                  <a:ext uri="{0D108BD9-81ED-4DB2-BD59-A6C34878D82A}">
                    <a16:rowId xmlns:a16="http://schemas.microsoft.com/office/drawing/2014/main" val="10001"/>
                  </a:ext>
                </a:extLst>
              </a:tr>
              <a:tr h="1217788">
                <a:tc>
                  <a:txBody>
                    <a:bodyPr/>
                    <a:lstStyle/>
                    <a:p>
                      <a:pPr algn="l" defTabSz="685800">
                        <a:defRPr sz="1800"/>
                      </a:pPr>
                      <a:r>
                        <a:rPr sz="3200" b="1">
                          <a:latin typeface="Times New Roman"/>
                          <a:ea typeface="Times New Roman"/>
                          <a:cs typeface="Times New Roman"/>
                          <a:sym typeface="Times New Roman"/>
                        </a:rPr>
                        <a:t>base class</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noFill/>
                  </a:tcPr>
                </a:tc>
                <a:tc>
                  <a:txBody>
                    <a:bodyPr/>
                    <a:lstStyle/>
                    <a:p>
                      <a:pPr algn="l" defTabSz="685800">
                        <a:spcBef>
                          <a:spcPts val="1800"/>
                        </a:spcBef>
                        <a:defRPr sz="1800"/>
                      </a:pPr>
                      <a:r>
                        <a:rPr sz="3200">
                          <a:latin typeface="Times New Roman"/>
                          <a:ea typeface="Times New Roman"/>
                          <a:cs typeface="Times New Roman"/>
                          <a:sym typeface="Times New Roman"/>
                        </a:rPr>
                        <a:t>A class from which another class is derived. The derived class inherits the base class’s members. Also called the ancestor class or superclass.</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noFill/>
                  </a:tcPr>
                </a:tc>
                <a:extLst>
                  <a:ext uri="{0D108BD9-81ED-4DB2-BD59-A6C34878D82A}">
                    <a16:rowId xmlns:a16="http://schemas.microsoft.com/office/drawing/2014/main" val="10002"/>
                  </a:ext>
                </a:extLst>
              </a:tr>
              <a:tr h="1217788">
                <a:tc>
                  <a:txBody>
                    <a:bodyPr/>
                    <a:lstStyle/>
                    <a:p>
                      <a:pPr algn="l" defTabSz="685800">
                        <a:defRPr sz="1800"/>
                      </a:pPr>
                      <a:r>
                        <a:rPr sz="3200" b="1">
                          <a:latin typeface="Times New Roman"/>
                          <a:ea typeface="Times New Roman"/>
                          <a:cs typeface="Times New Roman"/>
                          <a:sym typeface="Times New Roman"/>
                        </a:rPr>
                        <a:t>behavior</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tc>
                  <a:txBody>
                    <a:bodyPr/>
                    <a:lstStyle/>
                    <a:p>
                      <a:pPr algn="l" defTabSz="685800">
                        <a:defRPr sz="1800"/>
                      </a:pPr>
                      <a:r>
                        <a:rPr sz="3200">
                          <a:latin typeface="Times New Roman"/>
                          <a:ea typeface="Times New Roman"/>
                          <a:cs typeface="Times New Roman"/>
                          <a:sym typeface="Times New Roman"/>
                        </a:rPr>
                        <a:t>An action that an object performs.</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extLst>
                  <a:ext uri="{0D108BD9-81ED-4DB2-BD59-A6C34878D82A}">
                    <a16:rowId xmlns:a16="http://schemas.microsoft.com/office/drawing/2014/main" val="10003"/>
                  </a:ext>
                </a:extLst>
              </a:tr>
              <a:tr h="1217788">
                <a:tc>
                  <a:txBody>
                    <a:bodyPr/>
                    <a:lstStyle/>
                    <a:p>
                      <a:pPr algn="l" defTabSz="685800">
                        <a:defRPr sz="1800"/>
                      </a:pPr>
                      <a:r>
                        <a:rPr sz="3200" b="1">
                          <a:latin typeface="Times New Roman"/>
                          <a:ea typeface="Times New Roman"/>
                          <a:cs typeface="Times New Roman"/>
                          <a:sym typeface="Times New Roman"/>
                        </a:rPr>
                        <a:t>binary file</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noFill/>
                  </a:tcPr>
                </a:tc>
                <a:tc>
                  <a:txBody>
                    <a:bodyPr/>
                    <a:lstStyle/>
                    <a:p>
                      <a:pPr algn="l" defTabSz="685800">
                        <a:spcBef>
                          <a:spcPts val="1800"/>
                        </a:spcBef>
                        <a:defRPr sz="1800"/>
                      </a:pPr>
                      <a:r>
                        <a:rPr sz="3200">
                          <a:latin typeface="Times New Roman"/>
                          <a:ea typeface="Times New Roman"/>
                          <a:cs typeface="Times New Roman"/>
                          <a:sym typeface="Times New Roman"/>
                        </a:rPr>
                        <a:t>A file whose elements are in the computer’s internal representation. A binary file is not organized into lines. </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noFill/>
                  </a:tcPr>
                </a:tc>
                <a:extLst>
                  <a:ext uri="{0D108BD9-81ED-4DB2-BD59-A6C34878D82A}">
                    <a16:rowId xmlns:a16="http://schemas.microsoft.com/office/drawing/2014/main" val="10004"/>
                  </a:ext>
                </a:extLst>
              </a:tr>
              <a:tr h="1217788">
                <a:tc>
                  <a:txBody>
                    <a:bodyPr/>
                    <a:lstStyle/>
                    <a:p>
                      <a:pPr algn="l" defTabSz="685800">
                        <a:defRPr sz="1800"/>
                      </a:pPr>
                      <a:r>
                        <a:rPr sz="3200" b="1">
                          <a:latin typeface="Times New Roman"/>
                          <a:ea typeface="Times New Roman"/>
                          <a:cs typeface="Times New Roman"/>
                          <a:sym typeface="Times New Roman"/>
                        </a:rPr>
                        <a:t>box trace</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tc>
                  <a:txBody>
                    <a:bodyPr/>
                    <a:lstStyle/>
                    <a:p>
                      <a:pPr algn="l" defTabSz="685800">
                        <a:defRPr sz="1800"/>
                      </a:pPr>
                      <a:r>
                        <a:rPr sz="3200">
                          <a:latin typeface="Times New Roman"/>
                          <a:ea typeface="Times New Roman"/>
                          <a:cs typeface="Times New Roman"/>
                          <a:sym typeface="Times New Roman"/>
                        </a:rPr>
                        <a:t>A systematic way to trace the actions of a recursive function.</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extLst>
                  <a:ext uri="{0D108BD9-81ED-4DB2-BD59-A6C34878D82A}">
                    <a16:rowId xmlns:a16="http://schemas.microsoft.com/office/drawing/2014/main" val="10005"/>
                  </a:ext>
                </a:extLst>
              </a:tr>
              <a:tr h="1217788">
                <a:tc>
                  <a:txBody>
                    <a:bodyPr/>
                    <a:lstStyle/>
                    <a:p>
                      <a:pPr algn="l" defTabSz="685800">
                        <a:defRPr sz="1800"/>
                      </a:pPr>
                      <a:r>
                        <a:rPr sz="3200" b="1">
                          <a:latin typeface="Times New Roman"/>
                          <a:ea typeface="Times New Roman"/>
                          <a:cs typeface="Times New Roman"/>
                          <a:sym typeface="Times New Roman"/>
                        </a:rPr>
                        <a:t>circuit</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noFill/>
                  </a:tcPr>
                </a:tc>
                <a:tc>
                  <a:txBody>
                    <a:bodyPr/>
                    <a:lstStyle/>
                    <a:p>
                      <a:pPr algn="l" defTabSz="685800">
                        <a:spcBef>
                          <a:spcPts val="1800"/>
                        </a:spcBef>
                        <a:defRPr sz="1800"/>
                      </a:pPr>
                      <a:r>
                        <a:rPr sz="3200">
                          <a:latin typeface="Times New Roman"/>
                          <a:ea typeface="Times New Roman"/>
                          <a:cs typeface="Times New Roman"/>
                          <a:sym typeface="Times New Roman"/>
                        </a:rPr>
                        <a:t>A special cycle that passes through every vertex (or edge) in a graph exactly once.</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noFill/>
                  </a:tcPr>
                </a:tc>
                <a:extLst>
                  <a:ext uri="{0D108BD9-81ED-4DB2-BD59-A6C34878D82A}">
                    <a16:rowId xmlns:a16="http://schemas.microsoft.com/office/drawing/2014/main" val="10006"/>
                  </a:ext>
                </a:extLst>
              </a:tr>
              <a:tr h="1217788">
                <a:tc>
                  <a:txBody>
                    <a:bodyPr/>
                    <a:lstStyle/>
                    <a:p>
                      <a:pPr algn="l" defTabSz="685800">
                        <a:defRPr sz="1800"/>
                      </a:pPr>
                      <a:r>
                        <a:rPr sz="3200" b="1">
                          <a:latin typeface="Times New Roman"/>
                          <a:ea typeface="Times New Roman"/>
                          <a:cs typeface="Times New Roman"/>
                          <a:sym typeface="Times New Roman"/>
                        </a:rPr>
                        <a:t>client</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tc>
                  <a:txBody>
                    <a:bodyPr/>
                    <a:lstStyle/>
                    <a:p>
                      <a:pPr algn="l" defTabSz="685800">
                        <a:defRPr sz="1800"/>
                      </a:pPr>
                      <a:r>
                        <a:rPr sz="3200">
                          <a:latin typeface="Times New Roman"/>
                          <a:ea typeface="Times New Roman"/>
                          <a:cs typeface="Times New Roman"/>
                          <a:sym typeface="Times New Roman"/>
                        </a:rPr>
                        <a:t>The program, module, or ADT that uses a class.</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solidFill>
                      <a:srgbClr val="C5C7C9">
                        <a:alpha val="63000"/>
                      </a:srgbClr>
                    </a:solidFill>
                  </a:tcPr>
                </a:tc>
                <a:extLst>
                  <a:ext uri="{0D108BD9-81ED-4DB2-BD59-A6C34878D82A}">
                    <a16:rowId xmlns:a16="http://schemas.microsoft.com/office/drawing/2014/main" val="10007"/>
                  </a:ext>
                </a:extLst>
              </a:tr>
              <a:tr h="1217788">
                <a:tc>
                  <a:txBody>
                    <a:bodyPr/>
                    <a:lstStyle/>
                    <a:p>
                      <a:pPr algn="l" defTabSz="685800">
                        <a:defRPr sz="1800"/>
                      </a:pPr>
                      <a:r>
                        <a:rPr sz="3200" b="1">
                          <a:latin typeface="Times New Roman"/>
                          <a:ea typeface="Times New Roman"/>
                          <a:cs typeface="Times New Roman"/>
                          <a:sym typeface="Times New Roman"/>
                        </a:rPr>
                        <a:t>compiler</a:t>
                      </a: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noFill/>
                  </a:tcPr>
                </a:tc>
                <a:tc>
                  <a:txBody>
                    <a:bodyPr/>
                    <a:lstStyle/>
                    <a:p>
                      <a:pPr algn="l" defTabSz="685800">
                        <a:spcBef>
                          <a:spcPts val="1800"/>
                        </a:spcBef>
                        <a:defRPr sz="1800"/>
                      </a:pPr>
                      <a:r>
                        <a:rPr sz="3200">
                          <a:latin typeface="Times New Roman"/>
                          <a:ea typeface="Times New Roman"/>
                          <a:cs typeface="Times New Roman"/>
                          <a:sym typeface="Times New Roman"/>
                        </a:rPr>
                        <a:t>A program that translates a program written in a high-level language, such as C++, into machine language.</a:t>
                      </a:r>
                    </a:p>
                  </a:txBody>
                  <a:tcPr marL="50800" marR="50800" marT="50800" marB="50800"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noFill/>
                  </a:tcPr>
                </a:tc>
                <a:extLst>
                  <a:ext uri="{0D108BD9-81ED-4DB2-BD59-A6C34878D82A}">
                    <a16:rowId xmlns:a16="http://schemas.microsoft.com/office/drawing/2014/main" val="10008"/>
                  </a:ext>
                </a:extLst>
              </a:tr>
            </a:tbl>
          </a:graphicData>
        </a:graphic>
      </p:graphicFrame>
      <p:sp>
        <p:nvSpPr>
          <p:cNvPr id="91" name="Rectangle"/>
          <p:cNvSpPr/>
          <p:nvPr/>
        </p:nvSpPr>
        <p:spPr>
          <a:xfrm>
            <a:off x="8629650" y="1888998"/>
            <a:ext cx="2686050" cy="11106150"/>
          </a:xfrm>
          <a:prstGeom prst="roundRect">
            <a:avLst>
              <a:gd name="adj" fmla="val 0"/>
            </a:avLst>
          </a:prstGeom>
          <a:ln w="152400">
            <a:solidFill>
              <a:srgbClr val="FFFB00"/>
            </a:solidFill>
            <a:miter lim="400000"/>
          </a:ln>
          <a:effectLst>
            <a:outerShdw blurRad="228600" dir="1980000" rotWithShape="0">
              <a:srgbClr val="000000">
                <a:alpha val="82000"/>
              </a:srgbClr>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92" name="Rectangle"/>
          <p:cNvSpPr/>
          <p:nvPr/>
        </p:nvSpPr>
        <p:spPr>
          <a:xfrm>
            <a:off x="11334750" y="1869948"/>
            <a:ext cx="12363450" cy="11163300"/>
          </a:xfrm>
          <a:prstGeom prst="roundRect">
            <a:avLst>
              <a:gd name="adj" fmla="val 0"/>
            </a:avLst>
          </a:prstGeom>
          <a:ln w="152400">
            <a:solidFill>
              <a:srgbClr val="FFFB00"/>
            </a:solidFill>
            <a:miter lim="400000"/>
          </a:ln>
          <a:effectLst>
            <a:outerShdw blurRad="228600" dir="1980000" rotWithShape="0">
              <a:srgbClr val="000000">
                <a:alpha val="82000"/>
              </a:srgbClr>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pic>
        <p:nvPicPr>
          <p:cNvPr id="93" name="Search Keys Search Keys" descr="Search Keys Search Keys"/>
          <p:cNvPicPr>
            <a:picLocks/>
          </p:cNvPicPr>
          <p:nvPr/>
        </p:nvPicPr>
        <p:blipFill>
          <a:blip r:embed="rId3"/>
          <a:stretch>
            <a:fillRect/>
          </a:stretch>
        </p:blipFill>
        <p:spPr>
          <a:xfrm>
            <a:off x="3629025" y="4498848"/>
            <a:ext cx="3771900" cy="3371850"/>
          </a:xfrm>
          <a:prstGeom prst="rect">
            <a:avLst/>
          </a:prstGeom>
          <a:effectLst>
            <a:outerShdw blurRad="393700" dir="2700000" rotWithShape="0">
              <a:srgbClr val="000000"/>
            </a:outerShdw>
          </a:effectLst>
        </p:spPr>
      </p:pic>
      <p:sp>
        <p:nvSpPr>
          <p:cNvPr id="94" name="Line"/>
          <p:cNvSpPr/>
          <p:nvPr/>
        </p:nvSpPr>
        <p:spPr>
          <a:xfrm flipH="1" flipV="1">
            <a:off x="6610529" y="6262335"/>
            <a:ext cx="2285821" cy="8164"/>
          </a:xfrm>
          <a:prstGeom prst="line">
            <a:avLst/>
          </a:prstGeom>
          <a:ln w="114300">
            <a:solidFill>
              <a:srgbClr val="FFFB00"/>
            </a:solidFill>
            <a:miter lim="400000"/>
            <a:headEnd type="stealth"/>
          </a:ln>
          <a:effectLst>
            <a:outerShdw blurRad="1905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pic>
        <p:nvPicPr>
          <p:cNvPr id="95" name="Values Values" descr="Values Values"/>
          <p:cNvPicPr>
            <a:picLocks/>
          </p:cNvPicPr>
          <p:nvPr/>
        </p:nvPicPr>
        <p:blipFill>
          <a:blip r:embed="rId4"/>
          <a:stretch>
            <a:fillRect/>
          </a:stretch>
        </p:blipFill>
        <p:spPr>
          <a:xfrm>
            <a:off x="20469225" y="4422648"/>
            <a:ext cx="3771900" cy="3371850"/>
          </a:xfrm>
          <a:prstGeom prst="rect">
            <a:avLst/>
          </a:prstGeom>
          <a:effectLst>
            <a:outerShdw blurRad="393700" dir="2700000" rotWithShape="0">
              <a:srgbClr val="000000"/>
            </a:outerShdw>
          </a:effectLst>
        </p:spPr>
      </p:pic>
      <p:pic>
        <p:nvPicPr>
          <p:cNvPr id="96" name="Maps can sort entries based on the search keys, though it is not required. Maps can sort entries based on the search keys, though it is not required." descr="Maps can sort entries based on the search keys, though it is not required. Maps can sort entries based on the search keys, though it is not required."/>
          <p:cNvPicPr>
            <a:picLocks/>
          </p:cNvPicPr>
          <p:nvPr/>
        </p:nvPicPr>
        <p:blipFill>
          <a:blip r:embed="rId5"/>
          <a:stretch>
            <a:fillRect/>
          </a:stretch>
        </p:blipFill>
        <p:spPr>
          <a:xfrm>
            <a:off x="904875" y="9261348"/>
            <a:ext cx="6419850" cy="3295650"/>
          </a:xfrm>
          <a:prstGeom prst="rect">
            <a:avLst/>
          </a:prstGeom>
          <a:effectLst>
            <a:outerShdw blurRad="393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slow">
        <p:wipe dir="d"/>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iterate>
                                    <p:tmAbs val="0"/>
                                  </p:iterate>
                                  <p:childTnLst>
                                    <p:set>
                                      <p:cBhvr>
                                        <p:cTn id="6" fill="hold"/>
                                        <p:tgtEl>
                                          <p:spTgt spid="90"/>
                                        </p:tgtEl>
                                        <p:attrNameLst>
                                          <p:attrName>style.visibility</p:attrName>
                                        </p:attrNameLst>
                                      </p:cBhvr>
                                      <p:to>
                                        <p:strVal val="visible"/>
                                      </p:to>
                                    </p:set>
                                    <p:animEffect transition="in" filter="blinds(horizontal)">
                                      <p:cBhvr>
                                        <p:cTn id="7" dur="10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4"/>
                                        </p:tgtEl>
                                        <p:attrNameLst>
                                          <p:attrName>style.visibility</p:attrName>
                                        </p:attrNameLst>
                                      </p:cBhvr>
                                      <p:to>
                                        <p:strVal val="visible"/>
                                      </p:to>
                                    </p:set>
                                    <p:animEffect transition="in" filter="wipe(left)">
                                      <p:cBhvr>
                                        <p:cTn id="16" dur="500"/>
                                        <p:tgtEl>
                                          <p:spTgt spid="94"/>
                                        </p:tgtEl>
                                      </p:cBhvr>
                                    </p:animEffect>
                                  </p:childTnLst>
                                </p:cTn>
                              </p:par>
                            </p:childTnLst>
                          </p:cTn>
                        </p:par>
                        <p:par>
                          <p:cTn id="17" fill="hold">
                            <p:stCondLst>
                              <p:cond delay="1000"/>
                            </p:stCondLst>
                            <p:childTnLst>
                              <p:par>
                                <p:cTn id="18" presetID="10" presetClass="entr" fill="hold" grpId="0" nodeType="afterEffect">
                                  <p:stCondLst>
                                    <p:cond delay="0"/>
                                  </p:stCondLst>
                                  <p:iterate>
                                    <p:tmAbs val="0"/>
                                  </p:iterate>
                                  <p:childTnLst>
                                    <p:set>
                                      <p:cBhvr>
                                        <p:cTn id="19" fill="hold"/>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par>
                          <p:cTn id="26" fill="hold">
                            <p:stCondLst>
                              <p:cond delay="500"/>
                            </p:stCondLst>
                            <p:childTnLst>
                              <p:par>
                                <p:cTn id="27" presetID="10" presetClass="entr" fill="hold" grpId="0" nodeType="afterEffect">
                                  <p:stCondLst>
                                    <p:cond delay="0"/>
                                  </p:stCondLst>
                                  <p:iterate>
                                    <p:tmAbs val="0"/>
                                  </p:iterate>
                                  <p:childTnLst>
                                    <p:set>
                                      <p:cBhvr>
                                        <p:cTn id="28" fill="hold"/>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0" nodeType="clickEffect">
                                  <p:stCondLst>
                                    <p:cond delay="0"/>
                                  </p:stCondLst>
                                  <p:iterate>
                                    <p:tmAbs val="0"/>
                                  </p:iterate>
                                  <p:childTnLst>
                                    <p:set>
                                      <p:cBhvr>
                                        <p:cTn id="33" fill="hold"/>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advAuto="0"/>
      <p:bldP spid="91" grpId="0" animBg="1" advAuto="0"/>
      <p:bldP spid="92" grpId="0" animBg="1" advAuto="0"/>
      <p:bldP spid="93" grpId="0" animBg="1" advAuto="0"/>
      <p:bldP spid="94" grpId="0" animBg="1" advAuto="0"/>
      <p:bldP spid="95" grpId="0" animBg="1" advAuto="0"/>
      <p:bldP spid="96"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he ADT Map"/>
          <p:cNvSpPr txBox="1">
            <a:spLocks noGrp="1"/>
          </p:cNvSpPr>
          <p:nvPr>
            <p:ph type="title"/>
          </p:nvPr>
        </p:nvSpPr>
        <p:spPr>
          <a:prstGeom prst="rect">
            <a:avLst/>
          </a:prstGeom>
        </p:spPr>
        <p:txBody>
          <a:bodyPr/>
          <a:lstStyle/>
          <a:p>
            <a:r>
              <a:t>The ADT Map</a:t>
            </a:r>
          </a:p>
        </p:txBody>
      </p:sp>
      <p:sp>
        <p:nvSpPr>
          <p:cNvPr id="101" name="Map operations are same as other ADTs and databases…"/>
          <p:cNvSpPr txBox="1">
            <a:spLocks noGrp="1"/>
          </p:cNvSpPr>
          <p:nvPr>
            <p:ph type="body" idx="1"/>
          </p:nvPr>
        </p:nvSpPr>
        <p:spPr>
          <a:xfrm>
            <a:off x="190500" y="2343150"/>
            <a:ext cx="22936200" cy="11315700"/>
          </a:xfrm>
          <a:prstGeom prst="rect">
            <a:avLst/>
          </a:prstGeom>
        </p:spPr>
        <p:txBody>
          <a:bodyPr/>
          <a:lstStyle/>
          <a:p>
            <a:pPr>
              <a:spcBef>
                <a:spcPts val="2000"/>
              </a:spcBef>
              <a:buBlip>
                <a:blip r:embed="rId3"/>
              </a:buBlip>
            </a:pPr>
            <a:r>
              <a:rPr dirty="0"/>
              <a:t>Map operations are same as other ADTs and databases</a:t>
            </a:r>
          </a:p>
          <a:p>
            <a:pPr lvl="1">
              <a:spcBef>
                <a:spcPts val="2000"/>
              </a:spcBef>
              <a:buBlip>
                <a:blip r:embed="rId3"/>
              </a:buBlip>
            </a:pPr>
            <a:r>
              <a:rPr dirty="0"/>
              <a:t>add, remove, retrieve, search and traverse</a:t>
            </a:r>
          </a:p>
          <a:p>
            <a:pPr lvl="1">
              <a:spcBef>
                <a:spcPts val="2000"/>
              </a:spcBef>
              <a:buBlip>
                <a:blip r:embed="rId3"/>
              </a:buBlip>
            </a:pPr>
            <a:r>
              <a:rPr dirty="0"/>
              <a:t>but specified differently -</a:t>
            </a:r>
          </a:p>
          <a:p>
            <a:pPr lvl="2">
              <a:spcBef>
                <a:spcPts val="2000"/>
              </a:spcBef>
              <a:buBlip>
                <a:blip r:embed="rId3"/>
              </a:buBlip>
            </a:pPr>
            <a:r>
              <a:rPr dirty="0"/>
              <a:t>items are identified by search keys, not positions</a:t>
            </a:r>
          </a:p>
          <a:p>
            <a:pPr>
              <a:spcBef>
                <a:spcPts val="2000"/>
              </a:spcBef>
              <a:buBlip>
                <a:blip r:embed="rId3"/>
              </a:buBlip>
            </a:pPr>
            <a:r>
              <a:rPr dirty="0"/>
              <a:t>Design Decision</a:t>
            </a:r>
          </a:p>
          <a:p>
            <a:pPr lvl="1">
              <a:spcBef>
                <a:spcPts val="2000"/>
              </a:spcBef>
              <a:buBlip>
                <a:blip r:embed="rId3"/>
              </a:buBlip>
            </a:pPr>
            <a:r>
              <a:rPr dirty="0"/>
              <a:t>Distinct Search Keys</a:t>
            </a:r>
          </a:p>
          <a:p>
            <a:pPr lvl="2">
              <a:spcBef>
                <a:spcPts val="2000"/>
              </a:spcBef>
              <a:buBlip>
                <a:blip r:embed="rId3"/>
              </a:buBlip>
            </a:pPr>
            <a:r>
              <a:rPr b="1" dirty="0">
                <a:latin typeface="Courier New"/>
                <a:ea typeface="Courier New"/>
                <a:cs typeface="Courier New"/>
                <a:sym typeface="Courier New"/>
              </a:rPr>
              <a:t>add</a:t>
            </a:r>
            <a:r>
              <a:rPr dirty="0"/>
              <a:t> could fail with duplicate key or replace current value with new value at the key</a:t>
            </a:r>
          </a:p>
          <a:p>
            <a:pPr lvl="2">
              <a:spcBef>
                <a:spcPts val="2000"/>
              </a:spcBef>
              <a:buBlip>
                <a:blip r:embed="rId3"/>
              </a:buBlip>
            </a:pPr>
            <a:r>
              <a:rPr dirty="0"/>
              <a:t>other methods are simpler</a:t>
            </a:r>
          </a:p>
          <a:p>
            <a:pPr lvl="1">
              <a:spcBef>
                <a:spcPts val="2000"/>
              </a:spcBef>
              <a:buBlip>
                <a:blip r:embed="rId3"/>
              </a:buBlip>
            </a:pPr>
            <a:r>
              <a:rPr dirty="0"/>
              <a:t>Duplicate Search Keys</a:t>
            </a:r>
          </a:p>
          <a:p>
            <a:pPr lvl="2">
              <a:spcBef>
                <a:spcPts val="2000"/>
              </a:spcBef>
              <a:buBlip>
                <a:blip r:embed="rId3"/>
              </a:buBlip>
            </a:pPr>
            <a:r>
              <a:rPr b="1" dirty="0">
                <a:latin typeface="Courier New"/>
                <a:ea typeface="Courier New"/>
                <a:cs typeface="Courier New"/>
                <a:sym typeface="Courier New"/>
              </a:rPr>
              <a:t>add</a:t>
            </a:r>
            <a:r>
              <a:rPr dirty="0"/>
              <a:t> always adds the key, value pair</a:t>
            </a:r>
          </a:p>
          <a:p>
            <a:pPr lvl="2">
              <a:spcBef>
                <a:spcPts val="2000"/>
              </a:spcBef>
              <a:buBlip>
                <a:blip r:embed="rId3"/>
              </a:buBlip>
            </a:pPr>
            <a:r>
              <a:rPr b="1" dirty="0">
                <a:latin typeface="Courier New"/>
                <a:ea typeface="Courier New"/>
                <a:cs typeface="Courier New"/>
                <a:sym typeface="Courier New"/>
              </a:rPr>
              <a:t>remove</a:t>
            </a:r>
            <a:r>
              <a:rPr dirty="0"/>
              <a:t> and </a:t>
            </a:r>
            <a:r>
              <a:rPr b="1" dirty="0" err="1">
                <a:latin typeface="Courier New"/>
                <a:ea typeface="Courier New"/>
                <a:cs typeface="Courier New"/>
                <a:sym typeface="Courier New"/>
              </a:rPr>
              <a:t>getValue</a:t>
            </a:r>
            <a:r>
              <a:rPr dirty="0"/>
              <a:t> must decide which of the duplicates to remove or retrieve</a:t>
            </a:r>
          </a:p>
        </p:txBody>
      </p:sp>
      <p:pic>
        <p:nvPicPr>
          <p:cNvPr id="102" name="0627_PhotoObjectHQ.png" descr="0627_PhotoObjectHQ.png"/>
          <p:cNvPicPr>
            <a:picLocks noChangeAspect="1"/>
          </p:cNvPicPr>
          <p:nvPr/>
        </p:nvPicPr>
        <p:blipFill>
          <a:blip r:embed="rId4"/>
          <a:stretch>
            <a:fillRect/>
          </a:stretch>
        </p:blipFill>
        <p:spPr>
          <a:xfrm>
            <a:off x="15379584" y="3442273"/>
            <a:ext cx="6944592" cy="4904619"/>
          </a:xfrm>
          <a:prstGeom prst="rect">
            <a:avLst/>
          </a:prstGeom>
          <a:ln w="12700">
            <a:miter lim="400000"/>
          </a:ln>
          <a:effectLst>
            <a:outerShdw blurRad="190500" dist="114300" dir="2700000" rotWithShape="0">
              <a:srgbClr val="000000">
                <a:alpha val="75000"/>
              </a:srgbClr>
            </a:outerShdw>
          </a:effectLst>
        </p:spPr>
      </p:pic>
    </p:spTree>
  </p:cSld>
  <p:clrMapOvr>
    <a:masterClrMapping/>
  </p:clrMapOvr>
  <mc:AlternateContent xmlns:mc="http://schemas.openxmlformats.org/markup-compatibility/2006" xmlns:p14="http://schemas.microsoft.com/office/powerpoint/2010/main">
    <mc:Choice Requires="p14">
      <p:transition spd="slow">
        <p:wipe dir="d"/>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01">
                                            <p:bg/>
                                          </p:spTgt>
                                        </p:tgtEl>
                                        <p:attrNameLst>
                                          <p:attrName>style.visibility</p:attrName>
                                        </p:attrNameLst>
                                      </p:cBhvr>
                                      <p:to>
                                        <p:strVal val="visible"/>
                                      </p:to>
                                    </p:set>
                                    <p:animEffect transition="in" filter="fade">
                                      <p:cBhvr>
                                        <p:cTn id="7" dur="500"/>
                                        <p:tgtEl>
                                          <p:spTgt spid="101">
                                            <p:bg/>
                                          </p:spTgt>
                                        </p:tgtEl>
                                      </p:cBhvr>
                                    </p:animEffect>
                                  </p:childTnLst>
                                </p:cTn>
                              </p:par>
                              <p:par>
                                <p:cTn id="8" presetID="10" presetClass="entr" presetSubtype="0" fill="hold" grpId="0" nodeType="withEffect">
                                  <p:stCondLst>
                                    <p:cond delay="0"/>
                                  </p:stCondLst>
                                  <p:iterate>
                                    <p:tmAbs val="0"/>
                                  </p:iterate>
                                  <p:childTnLst>
                                    <p:set>
                                      <p:cBhvr>
                                        <p:cTn id="9" fill="hold"/>
                                        <p:tgtEl>
                                          <p:spTgt spid="101">
                                            <p:txEl>
                                              <p:pRg st="0" end="0"/>
                                            </p:txEl>
                                          </p:spTgt>
                                        </p:tgtEl>
                                        <p:attrNameLst>
                                          <p:attrName>style.visibility</p:attrName>
                                        </p:attrNameLst>
                                      </p:cBhvr>
                                      <p:to>
                                        <p:strVal val="visible"/>
                                      </p:to>
                                    </p:set>
                                    <p:animEffect transition="in" filter="fade">
                                      <p:cBhvr>
                                        <p:cTn id="10" dur="500"/>
                                        <p:tgtEl>
                                          <p:spTgt spid="101">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01">
                                            <p:txEl>
                                              <p:pRg st="1" end="1"/>
                                            </p:txEl>
                                          </p:spTgt>
                                        </p:tgtEl>
                                        <p:attrNameLst>
                                          <p:attrName>style.visibility</p:attrName>
                                        </p:attrNameLst>
                                      </p:cBhvr>
                                      <p:to>
                                        <p:strVal val="visible"/>
                                      </p:to>
                                    </p:set>
                                    <p:animEffect transition="in" filter="fade">
                                      <p:cBhvr>
                                        <p:cTn id="14" dur="500"/>
                                        <p:tgtEl>
                                          <p:spTgt spid="101">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101">
                                            <p:txEl>
                                              <p:pRg st="2" end="2"/>
                                            </p:txEl>
                                          </p:spTgt>
                                        </p:tgtEl>
                                        <p:attrNameLst>
                                          <p:attrName>style.visibility</p:attrName>
                                        </p:attrNameLst>
                                      </p:cBhvr>
                                      <p:to>
                                        <p:strVal val="visible"/>
                                      </p:to>
                                    </p:set>
                                    <p:animEffect transition="in" filter="fade">
                                      <p:cBhvr>
                                        <p:cTn id="18" dur="500"/>
                                        <p:tgtEl>
                                          <p:spTgt spid="101">
                                            <p:txEl>
                                              <p:pRg st="2" end="2"/>
                                            </p:txEl>
                                          </p:spTgt>
                                        </p:tgtEl>
                                      </p:cBhvr>
                                    </p:animEffect>
                                  </p:childTnLst>
                                </p:cTn>
                              </p:par>
                            </p:childTnLst>
                          </p:cTn>
                        </p:par>
                        <p:par>
                          <p:cTn id="19" fill="hold">
                            <p:stCondLst>
                              <p:cond delay="1500"/>
                            </p:stCondLst>
                            <p:childTnLst>
                              <p:par>
                                <p:cTn id="20" presetID="10" presetClass="entr" fill="hold" grpId="0" nodeType="afterEffect">
                                  <p:stCondLst>
                                    <p:cond delay="0"/>
                                  </p:stCondLst>
                                  <p:iterate>
                                    <p:tmAbs val="0"/>
                                  </p:iterate>
                                  <p:childTnLst>
                                    <p:set>
                                      <p:cBhvr>
                                        <p:cTn id="21" fill="hold"/>
                                        <p:tgtEl>
                                          <p:spTgt spid="101">
                                            <p:txEl>
                                              <p:pRg st="3" end="3"/>
                                            </p:txEl>
                                          </p:spTgt>
                                        </p:tgtEl>
                                        <p:attrNameLst>
                                          <p:attrName>style.visibility</p:attrName>
                                        </p:attrNameLst>
                                      </p:cBhvr>
                                      <p:to>
                                        <p:strVal val="visible"/>
                                      </p:to>
                                    </p:set>
                                    <p:animEffect transition="in" filter="fade">
                                      <p:cBhvr>
                                        <p:cTn id="22" dur="500"/>
                                        <p:tgtEl>
                                          <p:spTgt spid="101">
                                            <p:txEl>
                                              <p:pRg st="3" end="3"/>
                                            </p:txEl>
                                          </p:spTgt>
                                        </p:tgtEl>
                                      </p:cBhvr>
                                    </p:animEffect>
                                  </p:childTnLst>
                                </p:cTn>
                              </p:par>
                            </p:childTnLst>
                          </p:cTn>
                        </p:par>
                        <p:par>
                          <p:cTn id="23" fill="hold">
                            <p:stCondLst>
                              <p:cond delay="2000"/>
                            </p:stCondLst>
                            <p:childTnLst>
                              <p:par>
                                <p:cTn id="24" presetID="10" presetClass="entr" fill="hold" grpId="0" nodeType="afterEffect">
                                  <p:stCondLst>
                                    <p:cond delay="0"/>
                                  </p:stCondLst>
                                  <p:iterate>
                                    <p:tmAbs val="0"/>
                                  </p:iterate>
                                  <p:childTnLst>
                                    <p:set>
                                      <p:cBhvr>
                                        <p:cTn id="25" fill="hold"/>
                                        <p:tgtEl>
                                          <p:spTgt spid="102"/>
                                        </p:tgtEl>
                                        <p:attrNameLst>
                                          <p:attrName>style.visibility</p:attrName>
                                        </p:attrNameLst>
                                      </p:cBhvr>
                                      <p:to>
                                        <p:strVal val="visible"/>
                                      </p:to>
                                    </p:set>
                                    <p:animEffect transition="in" filter="fade">
                                      <p:cBhvr>
                                        <p:cTn id="26" dur="500"/>
                                        <p:tgtEl>
                                          <p:spTgt spid="10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grpId="0" nodeType="clickEffect">
                                  <p:stCondLst>
                                    <p:cond delay="0"/>
                                  </p:stCondLst>
                                  <p:iterate>
                                    <p:tmAbs val="0"/>
                                  </p:iterate>
                                  <p:childTnLst>
                                    <p:set>
                                      <p:cBhvr>
                                        <p:cTn id="30" fill="hold"/>
                                        <p:tgtEl>
                                          <p:spTgt spid="101">
                                            <p:txEl>
                                              <p:pRg st="4" end="4"/>
                                            </p:txEl>
                                          </p:spTgt>
                                        </p:tgtEl>
                                        <p:attrNameLst>
                                          <p:attrName>style.visibility</p:attrName>
                                        </p:attrNameLst>
                                      </p:cBhvr>
                                      <p:to>
                                        <p:strVal val="visible"/>
                                      </p:to>
                                    </p:set>
                                    <p:animEffect transition="in" filter="fade">
                                      <p:cBhvr>
                                        <p:cTn id="31" dur="500"/>
                                        <p:tgtEl>
                                          <p:spTgt spid="101">
                                            <p:txEl>
                                              <p:pRg st="4" end="4"/>
                                            </p:txEl>
                                          </p:spTgt>
                                        </p:tgtEl>
                                      </p:cBhvr>
                                    </p:animEffect>
                                  </p:childTnLst>
                                </p:cTn>
                              </p:par>
                            </p:childTnLst>
                          </p:cTn>
                        </p:par>
                        <p:par>
                          <p:cTn id="32" fill="hold">
                            <p:stCondLst>
                              <p:cond delay="500"/>
                            </p:stCondLst>
                            <p:childTnLst>
                              <p:par>
                                <p:cTn id="33" presetID="10" presetClass="entr" fill="hold" grpId="0" nodeType="afterEffect">
                                  <p:stCondLst>
                                    <p:cond delay="0"/>
                                  </p:stCondLst>
                                  <p:iterate>
                                    <p:tmAbs val="0"/>
                                  </p:iterate>
                                  <p:childTnLst>
                                    <p:set>
                                      <p:cBhvr>
                                        <p:cTn id="34" fill="hold"/>
                                        <p:tgtEl>
                                          <p:spTgt spid="101">
                                            <p:txEl>
                                              <p:pRg st="5" end="5"/>
                                            </p:txEl>
                                          </p:spTgt>
                                        </p:tgtEl>
                                        <p:attrNameLst>
                                          <p:attrName>style.visibility</p:attrName>
                                        </p:attrNameLst>
                                      </p:cBhvr>
                                      <p:to>
                                        <p:strVal val="visible"/>
                                      </p:to>
                                    </p:set>
                                    <p:animEffect transition="in" filter="fade">
                                      <p:cBhvr>
                                        <p:cTn id="35" dur="500"/>
                                        <p:tgtEl>
                                          <p:spTgt spid="101">
                                            <p:txEl>
                                              <p:pRg st="5" end="5"/>
                                            </p:txEl>
                                          </p:spTgt>
                                        </p:tgtEl>
                                      </p:cBhvr>
                                    </p:animEffect>
                                  </p:childTnLst>
                                </p:cTn>
                              </p:par>
                            </p:childTnLst>
                          </p:cTn>
                        </p:par>
                        <p:par>
                          <p:cTn id="36" fill="hold">
                            <p:stCondLst>
                              <p:cond delay="1000"/>
                            </p:stCondLst>
                            <p:childTnLst>
                              <p:par>
                                <p:cTn id="37" presetID="10" presetClass="entr" fill="hold" grpId="0" nodeType="afterEffect">
                                  <p:stCondLst>
                                    <p:cond delay="0"/>
                                  </p:stCondLst>
                                  <p:iterate>
                                    <p:tmAbs val="0"/>
                                  </p:iterate>
                                  <p:childTnLst>
                                    <p:set>
                                      <p:cBhvr>
                                        <p:cTn id="38" fill="hold"/>
                                        <p:tgtEl>
                                          <p:spTgt spid="101">
                                            <p:txEl>
                                              <p:pRg st="6" end="6"/>
                                            </p:txEl>
                                          </p:spTgt>
                                        </p:tgtEl>
                                        <p:attrNameLst>
                                          <p:attrName>style.visibility</p:attrName>
                                        </p:attrNameLst>
                                      </p:cBhvr>
                                      <p:to>
                                        <p:strVal val="visible"/>
                                      </p:to>
                                    </p:set>
                                    <p:animEffect transition="in" filter="fade">
                                      <p:cBhvr>
                                        <p:cTn id="39" dur="500"/>
                                        <p:tgtEl>
                                          <p:spTgt spid="101">
                                            <p:txEl>
                                              <p:pRg st="6" end="6"/>
                                            </p:txEl>
                                          </p:spTgt>
                                        </p:tgtEl>
                                      </p:cBhvr>
                                    </p:animEffect>
                                  </p:childTnLst>
                                </p:cTn>
                              </p:par>
                            </p:childTnLst>
                          </p:cTn>
                        </p:par>
                        <p:par>
                          <p:cTn id="40" fill="hold">
                            <p:stCondLst>
                              <p:cond delay="1500"/>
                            </p:stCondLst>
                            <p:childTnLst>
                              <p:par>
                                <p:cTn id="41" presetID="10" presetClass="entr" fill="hold" grpId="0" nodeType="afterEffect">
                                  <p:stCondLst>
                                    <p:cond delay="0"/>
                                  </p:stCondLst>
                                  <p:iterate>
                                    <p:tmAbs val="0"/>
                                  </p:iterate>
                                  <p:childTnLst>
                                    <p:set>
                                      <p:cBhvr>
                                        <p:cTn id="42" fill="hold"/>
                                        <p:tgtEl>
                                          <p:spTgt spid="101">
                                            <p:txEl>
                                              <p:pRg st="7" end="7"/>
                                            </p:txEl>
                                          </p:spTgt>
                                        </p:tgtEl>
                                        <p:attrNameLst>
                                          <p:attrName>style.visibility</p:attrName>
                                        </p:attrNameLst>
                                      </p:cBhvr>
                                      <p:to>
                                        <p:strVal val="visible"/>
                                      </p:to>
                                    </p:set>
                                    <p:animEffect transition="in" filter="fade">
                                      <p:cBhvr>
                                        <p:cTn id="43" dur="500"/>
                                        <p:tgtEl>
                                          <p:spTgt spid="10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101">
                                            <p:txEl>
                                              <p:pRg st="8" end="8"/>
                                            </p:txEl>
                                          </p:spTgt>
                                        </p:tgtEl>
                                        <p:attrNameLst>
                                          <p:attrName>style.visibility</p:attrName>
                                        </p:attrNameLst>
                                      </p:cBhvr>
                                      <p:to>
                                        <p:strVal val="visible"/>
                                      </p:to>
                                    </p:set>
                                    <p:animEffect transition="in" filter="fade">
                                      <p:cBhvr>
                                        <p:cTn id="48" dur="500"/>
                                        <p:tgtEl>
                                          <p:spTgt spid="101">
                                            <p:txEl>
                                              <p:pRg st="8" end="8"/>
                                            </p:txEl>
                                          </p:spTgt>
                                        </p:tgtEl>
                                      </p:cBhvr>
                                    </p:animEffect>
                                  </p:childTnLst>
                                </p:cTn>
                              </p:par>
                            </p:childTnLst>
                          </p:cTn>
                        </p:par>
                        <p:par>
                          <p:cTn id="49" fill="hold">
                            <p:stCondLst>
                              <p:cond delay="500"/>
                            </p:stCondLst>
                            <p:childTnLst>
                              <p:par>
                                <p:cTn id="50" presetID="10" presetClass="entr" fill="hold" grpId="0" nodeType="afterEffect">
                                  <p:stCondLst>
                                    <p:cond delay="0"/>
                                  </p:stCondLst>
                                  <p:iterate>
                                    <p:tmAbs val="0"/>
                                  </p:iterate>
                                  <p:childTnLst>
                                    <p:set>
                                      <p:cBhvr>
                                        <p:cTn id="51" fill="hold"/>
                                        <p:tgtEl>
                                          <p:spTgt spid="101">
                                            <p:txEl>
                                              <p:pRg st="9" end="9"/>
                                            </p:txEl>
                                          </p:spTgt>
                                        </p:tgtEl>
                                        <p:attrNameLst>
                                          <p:attrName>style.visibility</p:attrName>
                                        </p:attrNameLst>
                                      </p:cBhvr>
                                      <p:to>
                                        <p:strVal val="visible"/>
                                      </p:to>
                                    </p:set>
                                    <p:animEffect transition="in" filter="fade">
                                      <p:cBhvr>
                                        <p:cTn id="52" dur="500"/>
                                        <p:tgtEl>
                                          <p:spTgt spid="101">
                                            <p:txEl>
                                              <p:pRg st="9" end="9"/>
                                            </p:txEl>
                                          </p:spTgt>
                                        </p:tgtEl>
                                      </p:cBhvr>
                                    </p:animEffect>
                                  </p:childTnLst>
                                </p:cTn>
                              </p:par>
                            </p:childTnLst>
                          </p:cTn>
                        </p:par>
                        <p:par>
                          <p:cTn id="53" fill="hold">
                            <p:stCondLst>
                              <p:cond delay="1000"/>
                            </p:stCondLst>
                            <p:childTnLst>
                              <p:par>
                                <p:cTn id="54" presetID="10" presetClass="entr" fill="hold" grpId="0" nodeType="afterEffect">
                                  <p:stCondLst>
                                    <p:cond delay="0"/>
                                  </p:stCondLst>
                                  <p:iterate>
                                    <p:tmAbs val="0"/>
                                  </p:iterate>
                                  <p:childTnLst>
                                    <p:set>
                                      <p:cBhvr>
                                        <p:cTn id="55" fill="hold"/>
                                        <p:tgtEl>
                                          <p:spTgt spid="101">
                                            <p:txEl>
                                              <p:pRg st="10" end="10"/>
                                            </p:txEl>
                                          </p:spTgt>
                                        </p:tgtEl>
                                        <p:attrNameLst>
                                          <p:attrName>style.visibility</p:attrName>
                                        </p:attrNameLst>
                                      </p:cBhvr>
                                      <p:to>
                                        <p:strVal val="visible"/>
                                      </p:to>
                                    </p:set>
                                    <p:animEffect transition="in" filter="fade">
                                      <p:cBhvr>
                                        <p:cTn id="56" dur="500"/>
                                        <p:tgtEl>
                                          <p:spTgt spid="10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uild="p" bldLvl="5" animBg="1" advAuto="0"/>
      <p:bldP spid="10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he ADT Map"/>
          <p:cNvSpPr txBox="1">
            <a:spLocks noGrp="1"/>
          </p:cNvSpPr>
          <p:nvPr>
            <p:ph type="title"/>
          </p:nvPr>
        </p:nvSpPr>
        <p:spPr>
          <a:prstGeom prst="rect">
            <a:avLst/>
          </a:prstGeom>
        </p:spPr>
        <p:txBody>
          <a:bodyPr/>
          <a:lstStyle/>
          <a:p>
            <a:r>
              <a:t>The ADT Map</a:t>
            </a:r>
          </a:p>
        </p:txBody>
      </p:sp>
      <p:sp>
        <p:nvSpPr>
          <p:cNvPr id="107" name="Rectangle"/>
          <p:cNvSpPr/>
          <p:nvPr/>
        </p:nvSpPr>
        <p:spPr>
          <a:xfrm>
            <a:off x="10515600" y="2362200"/>
            <a:ext cx="13716000" cy="10210800"/>
          </a:xfrm>
          <a:prstGeom prst="rect">
            <a:avLst/>
          </a:prstGeom>
          <a:solidFill>
            <a:srgbClr val="E5E6E1"/>
          </a:solidFill>
          <a:ln w="50800">
            <a:solidFill>
              <a:srgbClr val="941100"/>
            </a:solidFill>
            <a:miter lim="400000"/>
          </a:ln>
          <a:effectLst>
            <a:outerShdw blurRad="381000" dir="198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108" name="template&lt;class ItemType, class KeyType&gt;…"/>
          <p:cNvSpPr/>
          <p:nvPr/>
        </p:nvSpPr>
        <p:spPr>
          <a:xfrm>
            <a:off x="10636250" y="2552700"/>
            <a:ext cx="13620750" cy="982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14300" tIns="114300" rIns="114300" bIns="114300">
            <a:spAutoFit/>
          </a:bodyPr>
          <a:lstStyle/>
          <a:p>
            <a:pPr algn="l" defTabSz="685800">
              <a:tabLst>
                <a:tab pos="495300" algn="l"/>
              </a:tabLst>
              <a:defRPr sz="26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 </a:t>
            </a:r>
            <a:r>
              <a:rPr>
                <a:solidFill>
                  <a:srgbClr val="BB2CA2"/>
                </a:solidFill>
              </a:rPr>
              <a:t>class</a:t>
            </a:r>
            <a:r>
              <a:t> KeyType&gt;</a:t>
            </a:r>
          </a:p>
          <a:p>
            <a:pPr algn="l" defTabSz="685800">
              <a:tabLst>
                <a:tab pos="495300" algn="l"/>
              </a:tabLst>
              <a:defRPr sz="2600" b="1">
                <a:latin typeface="Menlo Regular"/>
                <a:ea typeface="Menlo Regular"/>
                <a:cs typeface="Menlo Regular"/>
                <a:sym typeface="Menlo Regular"/>
              </a:defRPr>
            </a:pPr>
            <a:r>
              <a:rPr>
                <a:solidFill>
                  <a:srgbClr val="BB2CA2"/>
                </a:solidFill>
              </a:rPr>
              <a:t>class</a:t>
            </a:r>
            <a:r>
              <a:t> MapInterface </a:t>
            </a:r>
          </a:p>
          <a:p>
            <a:pPr algn="l" defTabSz="685800">
              <a:tabLst>
                <a:tab pos="495300" algn="l"/>
              </a:tabLst>
              <a:defRPr sz="2600" b="1">
                <a:latin typeface="Menlo Regular"/>
                <a:ea typeface="Menlo Regular"/>
                <a:cs typeface="Menlo Regular"/>
                <a:sym typeface="Menlo Regular"/>
              </a:defRPr>
            </a:pPr>
            <a:r>
              <a:t>{</a:t>
            </a:r>
          </a:p>
          <a:p>
            <a:pPr algn="l" defTabSz="685800">
              <a:tabLst>
                <a:tab pos="495300" algn="l"/>
              </a:tabLst>
              <a:defRPr sz="2600" b="1">
                <a:solidFill>
                  <a:srgbClr val="BB2CA2"/>
                </a:solidFill>
                <a:latin typeface="Menlo Regular"/>
                <a:ea typeface="Menlo Regular"/>
                <a:cs typeface="Menlo Regular"/>
                <a:sym typeface="Menlo Regular"/>
              </a:defRPr>
            </a:pPr>
            <a:r>
              <a:t>public</a:t>
            </a:r>
            <a:r>
              <a:rPr>
                <a:solidFill>
                  <a:srgbClr val="000000"/>
                </a:solidFill>
              </a:rPr>
              <a:t>:   </a:t>
            </a: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add(</a:t>
            </a:r>
            <a:r>
              <a:rPr>
                <a:solidFill>
                  <a:srgbClr val="BB2CA2"/>
                </a:solidFill>
              </a:rPr>
              <a:t>const</a:t>
            </a:r>
            <a:r>
              <a:t> KeyType&amp; searchKey,</a:t>
            </a:r>
          </a:p>
          <a:p>
            <a:pPr lvl="2" indent="0" algn="l" defTabSz="685800">
              <a:tabLst>
                <a:tab pos="495300" algn="l"/>
              </a:tabLst>
              <a:defRPr sz="2600" b="1">
                <a:latin typeface="Menlo Regular"/>
                <a:ea typeface="Menlo Regular"/>
                <a:cs typeface="Menlo Regular"/>
                <a:sym typeface="Menlo Regular"/>
              </a:defRPr>
            </a:pPr>
            <a:r>
              <a:t>							</a:t>
            </a:r>
            <a:r>
              <a:rPr>
                <a:solidFill>
                  <a:srgbClr val="BB2CA2"/>
                </a:solidFill>
              </a:rPr>
              <a:t>const</a:t>
            </a:r>
            <a:r>
              <a:t> ItemType&amp; newItem) = </a:t>
            </a:r>
            <a:r>
              <a:rPr>
                <a:solidFill>
                  <a:srgbClr val="272AD8"/>
                </a:solidFill>
              </a:rPr>
              <a:t>0</a:t>
            </a:r>
            <a:r>
              <a:t>;</a:t>
            </a:r>
          </a:p>
          <a:p>
            <a:pPr lvl="3" indent="0"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remove(</a:t>
            </a:r>
            <a:r>
              <a:rPr>
                <a:solidFill>
                  <a:srgbClr val="BB2CA2"/>
                </a:solidFill>
              </a:rPr>
              <a:t>const</a:t>
            </a:r>
            <a:r>
              <a:t> KeyType&amp; searchKey)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isEmpty() </a:t>
            </a:r>
            <a:r>
              <a:rPr>
                <a:solidFill>
                  <a:srgbClr val="BB2CA2"/>
                </a:solidFill>
              </a:rPr>
              <a:t>const</a:t>
            </a:r>
            <a:r>
              <a:t>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getNumberOfItems() </a:t>
            </a:r>
            <a:r>
              <a:rPr>
                <a:solidFill>
                  <a:srgbClr val="BB2CA2"/>
                </a:solidFill>
              </a:rPr>
              <a:t>const</a:t>
            </a:r>
            <a:r>
              <a:t>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clear()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ItemType getItem(</a:t>
            </a:r>
            <a:r>
              <a:rPr>
                <a:solidFill>
                  <a:srgbClr val="BB2CA2"/>
                </a:solidFill>
              </a:rPr>
              <a:t>const</a:t>
            </a:r>
            <a:r>
              <a:t> KeyType&amp; searchKey) </a:t>
            </a:r>
            <a:r>
              <a:rPr>
                <a:solidFill>
                  <a:srgbClr val="BB2CA2"/>
                </a:solidFill>
              </a:rPr>
              <a:t>const</a:t>
            </a:r>
            <a:r>
              <a:t>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contains(</a:t>
            </a:r>
            <a:r>
              <a:rPr>
                <a:solidFill>
                  <a:srgbClr val="BB2CA2"/>
                </a:solidFill>
              </a:rPr>
              <a:t>const</a:t>
            </a:r>
            <a:r>
              <a:t> KeyType&amp; searchKey) </a:t>
            </a:r>
            <a:r>
              <a:rPr>
                <a:solidFill>
                  <a:srgbClr val="BB2CA2"/>
                </a:solidFill>
              </a:rPr>
              <a:t>const</a:t>
            </a:r>
            <a:r>
              <a:t>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traverse(</a:t>
            </a:r>
            <a:r>
              <a:rPr>
                <a:solidFill>
                  <a:srgbClr val="BB2CA2"/>
                </a:solidFill>
              </a:rPr>
              <a:t>void</a:t>
            </a:r>
            <a:r>
              <a:t> visit(ItemType&amp;)) </a:t>
            </a:r>
            <a:r>
              <a:rPr>
                <a:solidFill>
                  <a:srgbClr val="BB2CA2"/>
                </a:solidFill>
              </a:rPr>
              <a:t>const</a:t>
            </a:r>
            <a:r>
              <a:t> = </a:t>
            </a:r>
            <a:r>
              <a:rPr>
                <a:solidFill>
                  <a:srgbClr val="272AD8"/>
                </a:solidFill>
              </a:rPr>
              <a:t>0</a:t>
            </a:r>
            <a:r>
              <a:t>;</a:t>
            </a:r>
          </a:p>
          <a:p>
            <a:pPr algn="l" defTabSz="685800">
              <a:tabLst>
                <a:tab pos="495300" algn="l"/>
              </a:tabLst>
              <a:defRPr sz="2600" b="1">
                <a:latin typeface="Menlo Regular"/>
                <a:ea typeface="Menlo Regular"/>
                <a:cs typeface="Menlo Regular"/>
                <a:sym typeface="Menlo Regular"/>
              </a:defRPr>
            </a:pPr>
            <a:r>
              <a:t>   </a:t>
            </a:r>
          </a:p>
          <a:p>
            <a:pPr algn="l" defTabSz="685800">
              <a:tabLst>
                <a:tab pos="495300" algn="l"/>
              </a:tabLst>
              <a:defRPr sz="2600" b="1">
                <a:latin typeface="Menlo Regular"/>
                <a:ea typeface="Menlo Regular"/>
                <a:cs typeface="Menlo Regular"/>
                <a:sym typeface="Menlo Regular"/>
              </a:defRPr>
            </a:pPr>
            <a:r>
              <a:t>   </a:t>
            </a:r>
            <a:r>
              <a:rPr>
                <a:solidFill>
                  <a:srgbClr val="BB2CA2"/>
                </a:solidFill>
              </a:rPr>
              <a:t>virtual</a:t>
            </a:r>
            <a:r>
              <a:t> ~MapInterface() {  }</a:t>
            </a:r>
          </a:p>
          <a:p>
            <a:pPr algn="l" defTabSz="685800">
              <a:tabLst>
                <a:tab pos="495300" algn="l"/>
              </a:tabLst>
              <a:defRPr sz="2600" b="1">
                <a:latin typeface="Menlo Regular"/>
                <a:ea typeface="Menlo Regular"/>
                <a:cs typeface="Menlo Regular"/>
                <a:sym typeface="Menlo Regular"/>
              </a:defRPr>
            </a:pPr>
            <a:endParaRPr/>
          </a:p>
          <a:p>
            <a:pPr algn="l" defTabSz="685800">
              <a:tabLst>
                <a:tab pos="495300" algn="l"/>
              </a:tabLst>
              <a:defRPr sz="2600" b="1">
                <a:solidFill>
                  <a:srgbClr val="008400"/>
                </a:solidFill>
                <a:latin typeface="Menlo Regular"/>
                <a:ea typeface="Menlo Regular"/>
                <a:cs typeface="Menlo Regular"/>
                <a:sym typeface="Menlo Regular"/>
              </a:defRPr>
            </a:pPr>
            <a:r>
              <a:rPr>
                <a:solidFill>
                  <a:srgbClr val="000000"/>
                </a:solidFill>
              </a:rPr>
              <a:t>}; </a:t>
            </a:r>
            <a:r>
              <a:t>// end MapInterface</a:t>
            </a:r>
          </a:p>
        </p:txBody>
      </p:sp>
      <p:sp>
        <p:nvSpPr>
          <p:cNvPr id="109" name="Abstract Base Class MapInterface…"/>
          <p:cNvSpPr txBox="1">
            <a:spLocks noGrp="1"/>
          </p:cNvSpPr>
          <p:nvPr>
            <p:ph type="body" sz="half" idx="1"/>
          </p:nvPr>
        </p:nvSpPr>
        <p:spPr>
          <a:xfrm>
            <a:off x="190500" y="2343150"/>
            <a:ext cx="10172700" cy="11315700"/>
          </a:xfrm>
          <a:prstGeom prst="rect">
            <a:avLst/>
          </a:prstGeom>
        </p:spPr>
        <p:txBody>
          <a:bodyPr/>
          <a:lstStyle/>
          <a:p>
            <a:pPr marL="529166" indent="-529166">
              <a:buBlip>
                <a:blip r:embed="rId2"/>
              </a:buBlip>
              <a:defRPr sz="5000"/>
            </a:pPr>
            <a:r>
              <a:rPr dirty="0"/>
              <a:t>Abstract Base Class </a:t>
            </a:r>
            <a:r>
              <a:rPr dirty="0" err="1">
                <a:latin typeface="Courier New"/>
                <a:ea typeface="Courier New"/>
                <a:cs typeface="Courier New"/>
                <a:sym typeface="Courier New"/>
              </a:rPr>
              <a:t>MapInterface</a:t>
            </a:r>
            <a:endParaRPr dirty="0">
              <a:latin typeface="Courier New"/>
              <a:ea typeface="Courier New"/>
              <a:cs typeface="Courier New"/>
              <a:sym typeface="Courier New"/>
            </a:endParaRPr>
          </a:p>
          <a:p>
            <a:pPr marL="881062" lvl="1" indent="-500062">
              <a:buBlip>
                <a:blip r:embed="rId2"/>
              </a:buBlip>
              <a:defRPr sz="4200"/>
            </a:pPr>
            <a:r>
              <a:rPr dirty="0"/>
              <a:t>Assume that all items in the Map have distinct search keys.</a:t>
            </a:r>
          </a:p>
          <a:p>
            <a:pPr marL="881062" lvl="1" indent="-500062">
              <a:buBlip>
                <a:blip r:embed="rId2"/>
              </a:buBlip>
              <a:defRPr sz="4200"/>
            </a:pPr>
            <a:r>
              <a:rPr dirty="0"/>
              <a:t>Options for Add Functionality:</a:t>
            </a:r>
          </a:p>
          <a:p>
            <a:pPr marL="1377461" lvl="2" indent="-615461">
              <a:buBlip>
                <a:blip r:embed="rId2"/>
              </a:buBlip>
              <a:defRPr sz="4200" b="1"/>
            </a:pPr>
            <a:r>
              <a:rPr dirty="0"/>
              <a:t>Add operation can deny an attempt to insert a new entry whose search key already exists in the Map </a:t>
            </a:r>
          </a:p>
          <a:p>
            <a:pPr marL="1377461" lvl="2" indent="-615461">
              <a:buBlip>
                <a:blip r:embed="rId2"/>
              </a:buBlip>
              <a:defRPr sz="4200"/>
            </a:pPr>
            <a:r>
              <a:rPr dirty="0"/>
              <a:t>Add can replace an existing entry whose search key matches the search key of a new entry with the new entry </a:t>
            </a:r>
          </a:p>
        </p:txBody>
      </p:sp>
    </p:spTree>
  </p:cSld>
  <p:clrMapOvr>
    <a:masterClrMapping/>
  </p:clrMapOvr>
  <mc:AlternateContent xmlns:mc="http://schemas.openxmlformats.org/markup-compatibility/2006" xmlns:p14="http://schemas.microsoft.com/office/powerpoint/2010/main">
    <mc:Choice Requires="p14">
      <p:transition spd="slow">
        <p:wipe dir="d"/>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09">
                                            <p:bg/>
                                          </p:spTgt>
                                        </p:tgtEl>
                                        <p:attrNameLst>
                                          <p:attrName>style.visibility</p:attrName>
                                        </p:attrNameLst>
                                      </p:cBhvr>
                                      <p:to>
                                        <p:strVal val="visible"/>
                                      </p:to>
                                    </p:set>
                                    <p:animEffect transition="in" filter="fade">
                                      <p:cBhvr>
                                        <p:cTn id="7" dur="500"/>
                                        <p:tgtEl>
                                          <p:spTgt spid="109">
                                            <p:bg/>
                                          </p:spTgt>
                                        </p:tgtEl>
                                      </p:cBhvr>
                                    </p:animEffect>
                                  </p:childTnLst>
                                </p:cTn>
                              </p:par>
                              <p:par>
                                <p:cTn id="8" presetID="10" presetClass="entr" presetSubtype="0" fill="hold" grpId="0" nodeType="withEffect">
                                  <p:stCondLst>
                                    <p:cond delay="0"/>
                                  </p:stCondLst>
                                  <p:iterate>
                                    <p:tmAbs val="0"/>
                                  </p:iterate>
                                  <p:childTnLst>
                                    <p:set>
                                      <p:cBhvr>
                                        <p:cTn id="9" fill="hold"/>
                                        <p:tgtEl>
                                          <p:spTgt spid="109">
                                            <p:txEl>
                                              <p:pRg st="0" end="0"/>
                                            </p:txEl>
                                          </p:spTgt>
                                        </p:tgtEl>
                                        <p:attrNameLst>
                                          <p:attrName>style.visibility</p:attrName>
                                        </p:attrNameLst>
                                      </p:cBhvr>
                                      <p:to>
                                        <p:strVal val="visible"/>
                                      </p:to>
                                    </p:set>
                                    <p:animEffect transition="in" filter="fade">
                                      <p:cBhvr>
                                        <p:cTn id="10" dur="500"/>
                                        <p:tgtEl>
                                          <p:spTgt spid="109">
                                            <p:txEl>
                                              <p:pRg st="0" end="0"/>
                                            </p:txEl>
                                          </p:spTgt>
                                        </p:tgtEl>
                                      </p:cBhvr>
                                    </p:animEffect>
                                  </p:childTnLst>
                                </p:cTn>
                              </p:par>
                            </p:childTnLst>
                          </p:cTn>
                        </p:par>
                        <p:par>
                          <p:cTn id="11" fill="hold">
                            <p:stCondLst>
                              <p:cond delay="500"/>
                            </p:stCondLst>
                            <p:childTnLst>
                              <p:par>
                                <p:cTn id="12" presetID="2" presetClass="entr" presetSubtype="2" fill="hold" grpId="0" nodeType="afterEffect">
                                  <p:stCondLst>
                                    <p:cond delay="0"/>
                                  </p:stCondLst>
                                  <p:iterate>
                                    <p:tmAbs val="0"/>
                                  </p:iterate>
                                  <p:childTnLst>
                                    <p:set>
                                      <p:cBhvr>
                                        <p:cTn id="13" fill="hold"/>
                                        <p:tgtEl>
                                          <p:spTgt spid="107"/>
                                        </p:tgtEl>
                                        <p:attrNameLst>
                                          <p:attrName>style.visibility</p:attrName>
                                        </p:attrNameLst>
                                      </p:cBhvr>
                                      <p:to>
                                        <p:strVal val="visible"/>
                                      </p:to>
                                    </p:set>
                                    <p:anim calcmode="lin" valueType="num">
                                      <p:cBhvr>
                                        <p:cTn id="14" dur="500" fill="hold"/>
                                        <p:tgtEl>
                                          <p:spTgt spid="107"/>
                                        </p:tgtEl>
                                        <p:attrNameLst>
                                          <p:attrName>ppt_x</p:attrName>
                                        </p:attrNameLst>
                                      </p:cBhvr>
                                      <p:tavLst>
                                        <p:tav tm="0">
                                          <p:val>
                                            <p:strVal val="1+#ppt_w/2"/>
                                          </p:val>
                                        </p:tav>
                                        <p:tav tm="100000">
                                          <p:val>
                                            <p:strVal val="#ppt_x"/>
                                          </p:val>
                                        </p:tav>
                                      </p:tavLst>
                                    </p:anim>
                                    <p:anim calcmode="lin" valueType="num">
                                      <p:cBhvr>
                                        <p:cTn id="15" dur="500" fill="hold"/>
                                        <p:tgtEl>
                                          <p:spTgt spid="10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 presetClass="entr" presetSubtype="0" fill="hold" grpId="0" nodeType="afterEffect">
                                  <p:stCondLst>
                                    <p:cond delay="0"/>
                                  </p:stCondLst>
                                  <p:iterate type="lt">
                                    <p:tmAbs val="100"/>
                                  </p:iterate>
                                  <p:childTnLst>
                                    <p:set>
                                      <p:cBhvr>
                                        <p:cTn id="18" fill="hold"/>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fill="hold" grpId="0" nodeType="clickEffect">
                                  <p:stCondLst>
                                    <p:cond delay="0"/>
                                  </p:stCondLst>
                                  <p:iterate>
                                    <p:tmAbs val="0"/>
                                  </p:iterate>
                                  <p:childTnLst>
                                    <p:set>
                                      <p:cBhvr>
                                        <p:cTn id="22" fill="hold"/>
                                        <p:tgtEl>
                                          <p:spTgt spid="109">
                                            <p:txEl>
                                              <p:pRg st="1" end="1"/>
                                            </p:txEl>
                                          </p:spTgt>
                                        </p:tgtEl>
                                        <p:attrNameLst>
                                          <p:attrName>style.visibility</p:attrName>
                                        </p:attrNameLst>
                                      </p:cBhvr>
                                      <p:to>
                                        <p:strVal val="visible"/>
                                      </p:to>
                                    </p:set>
                                    <p:animEffect transition="in" filter="fade">
                                      <p:cBhvr>
                                        <p:cTn id="23" dur="500"/>
                                        <p:tgtEl>
                                          <p:spTgt spid="10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109">
                                            <p:txEl>
                                              <p:pRg st="2" end="2"/>
                                            </p:txEl>
                                          </p:spTgt>
                                        </p:tgtEl>
                                        <p:attrNameLst>
                                          <p:attrName>style.visibility</p:attrName>
                                        </p:attrNameLst>
                                      </p:cBhvr>
                                      <p:to>
                                        <p:strVal val="visible"/>
                                      </p:to>
                                    </p:set>
                                    <p:animEffect transition="in" filter="fade">
                                      <p:cBhvr>
                                        <p:cTn id="28" dur="500"/>
                                        <p:tgtEl>
                                          <p:spTgt spid="109">
                                            <p:txEl>
                                              <p:pRg st="2" end="2"/>
                                            </p:txEl>
                                          </p:spTgt>
                                        </p:tgtEl>
                                      </p:cBhvr>
                                    </p:animEffect>
                                  </p:childTnLst>
                                </p:cTn>
                              </p:par>
                            </p:childTnLst>
                          </p:cTn>
                        </p:par>
                        <p:par>
                          <p:cTn id="29" fill="hold">
                            <p:stCondLst>
                              <p:cond delay="500"/>
                            </p:stCondLst>
                            <p:childTnLst>
                              <p:par>
                                <p:cTn id="30" presetID="10" presetClass="entr" fill="hold" grpId="0" nodeType="afterEffect">
                                  <p:stCondLst>
                                    <p:cond delay="0"/>
                                  </p:stCondLst>
                                  <p:iterate>
                                    <p:tmAbs val="0"/>
                                  </p:iterate>
                                  <p:childTnLst>
                                    <p:set>
                                      <p:cBhvr>
                                        <p:cTn id="31" fill="hold"/>
                                        <p:tgtEl>
                                          <p:spTgt spid="109">
                                            <p:txEl>
                                              <p:pRg st="3" end="3"/>
                                            </p:txEl>
                                          </p:spTgt>
                                        </p:tgtEl>
                                        <p:attrNameLst>
                                          <p:attrName>style.visibility</p:attrName>
                                        </p:attrNameLst>
                                      </p:cBhvr>
                                      <p:to>
                                        <p:strVal val="visible"/>
                                      </p:to>
                                    </p:set>
                                    <p:animEffect transition="in" filter="fade">
                                      <p:cBhvr>
                                        <p:cTn id="32" dur="500"/>
                                        <p:tgtEl>
                                          <p:spTgt spid="109">
                                            <p:txEl>
                                              <p:pRg st="3" end="3"/>
                                            </p:txEl>
                                          </p:spTgt>
                                        </p:tgtEl>
                                      </p:cBhvr>
                                    </p:animEffect>
                                  </p:childTnLst>
                                </p:cTn>
                              </p:par>
                            </p:childTnLst>
                          </p:cTn>
                        </p:par>
                        <p:par>
                          <p:cTn id="33" fill="hold">
                            <p:stCondLst>
                              <p:cond delay="1000"/>
                            </p:stCondLst>
                            <p:childTnLst>
                              <p:par>
                                <p:cTn id="34" presetID="10" presetClass="entr" fill="hold" grpId="0" nodeType="afterEffect">
                                  <p:stCondLst>
                                    <p:cond delay="0"/>
                                  </p:stCondLst>
                                  <p:iterate>
                                    <p:tmAbs val="0"/>
                                  </p:iterate>
                                  <p:childTnLst>
                                    <p:set>
                                      <p:cBhvr>
                                        <p:cTn id="35" fill="hold"/>
                                        <p:tgtEl>
                                          <p:spTgt spid="109">
                                            <p:txEl>
                                              <p:pRg st="4" end="4"/>
                                            </p:txEl>
                                          </p:spTgt>
                                        </p:tgtEl>
                                        <p:attrNameLst>
                                          <p:attrName>style.visibility</p:attrName>
                                        </p:attrNameLst>
                                      </p:cBhvr>
                                      <p:to>
                                        <p:strVal val="visible"/>
                                      </p:to>
                                    </p:set>
                                    <p:animEffect transition="in" filter="fade">
                                      <p:cBhvr>
                                        <p:cTn id="36" dur="500"/>
                                        <p:tgtEl>
                                          <p:spTgt spid="1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advAuto="0"/>
      <p:bldP spid="108" grpId="0" animBg="1" advAuto="0"/>
      <p:bldP spid="109"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Map Implementations"/>
          <p:cNvSpPr txBox="1">
            <a:spLocks noGrp="1"/>
          </p:cNvSpPr>
          <p:nvPr>
            <p:ph type="ctrTitle"/>
          </p:nvPr>
        </p:nvSpPr>
        <p:spPr>
          <a:xfrm>
            <a:off x="1285875" y="4543425"/>
            <a:ext cx="21812250" cy="4629150"/>
          </a:xfrm>
          <a:prstGeom prst="rect">
            <a:avLst/>
          </a:prstGeom>
        </p:spPr>
        <p:txBody>
          <a:bodyPr anchor="ctr"/>
          <a:lstStyle/>
          <a:p>
            <a:r>
              <a:t>Map Implementations</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11"/>
                                        </p:tgtEl>
                                        <p:attrNameLst>
                                          <p:attrName>style.visibility</p:attrName>
                                        </p:attrNameLst>
                                      </p:cBhvr>
                                      <p:to>
                                        <p:strVal val="visible"/>
                                      </p:to>
                                    </p:set>
                                    <p:animEffect transition="in" filter="wipe(left)">
                                      <p:cBhvr>
                                        <p:cTn id="7"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arallel Arrays Parallel Arrays" descr="Parallel Arrays Parallel Arrays"/>
          <p:cNvPicPr>
            <a:picLocks/>
          </p:cNvPicPr>
          <p:nvPr/>
        </p:nvPicPr>
        <p:blipFill>
          <a:blip r:embed="rId2"/>
          <a:stretch>
            <a:fillRect/>
          </a:stretch>
        </p:blipFill>
        <p:spPr>
          <a:xfrm>
            <a:off x="20002500" y="8686652"/>
            <a:ext cx="3733800" cy="1747562"/>
          </a:xfrm>
          <a:prstGeom prst="rect">
            <a:avLst/>
          </a:prstGeom>
          <a:effectLst>
            <a:outerShdw blurRad="393700" dir="2700000" rotWithShape="0">
              <a:srgbClr val="000000"/>
            </a:outerShdw>
          </a:effectLst>
        </p:spPr>
      </p:pic>
      <p:sp>
        <p:nvSpPr>
          <p:cNvPr id="114" name="An Array-Based Map"/>
          <p:cNvSpPr txBox="1">
            <a:spLocks noGrp="1"/>
          </p:cNvSpPr>
          <p:nvPr>
            <p:ph type="title"/>
          </p:nvPr>
        </p:nvSpPr>
        <p:spPr>
          <a:prstGeom prst="rect">
            <a:avLst/>
          </a:prstGeom>
        </p:spPr>
        <p:txBody>
          <a:bodyPr/>
          <a:lstStyle/>
          <a:p>
            <a:r>
              <a:t>An Array-Based Map</a:t>
            </a:r>
          </a:p>
        </p:txBody>
      </p:sp>
      <p:grpSp>
        <p:nvGrpSpPr>
          <p:cNvPr id="117" name="Group"/>
          <p:cNvGrpSpPr/>
          <p:nvPr/>
        </p:nvGrpSpPr>
        <p:grpSpPr>
          <a:xfrm>
            <a:off x="133350" y="1995615"/>
            <a:ext cx="6629400" cy="3337686"/>
            <a:chOff x="0" y="-95249"/>
            <a:chExt cx="6629400" cy="4038600"/>
          </a:xfrm>
        </p:grpSpPr>
        <p:sp>
          <p:nvSpPr>
            <p:cNvPr id="115" name="Rounded Rectangle"/>
            <p:cNvSpPr/>
            <p:nvPr/>
          </p:nvSpPr>
          <p:spPr>
            <a:xfrm>
              <a:off x="0" y="1162050"/>
              <a:ext cx="6629400" cy="2781300"/>
            </a:xfrm>
            <a:prstGeom prst="roundRect">
              <a:avLst>
                <a:gd name="adj" fmla="val 10274"/>
              </a:avLst>
            </a:prstGeom>
            <a:solidFill>
              <a:srgbClr val="FFFB00"/>
            </a:solidFill>
            <a:ln w="50800" cap="flat">
              <a:solidFill>
                <a:srgbClr val="945200"/>
              </a:solidFill>
              <a:prstDash val="solid"/>
              <a:miter lim="400000"/>
            </a:ln>
            <a:effectLst>
              <a:outerShdw blurRad="241300" dist="88900" dir="2160000" rotWithShape="0">
                <a:srgbClr val="000000"/>
              </a:outerShdw>
            </a:effectLst>
          </p:spPr>
          <p:txBody>
            <a:bodyPr wrap="square" lIns="76200" tIns="76200" rIns="76200" bIns="76200" numCol="1" anchor="ctr">
              <a:noAutofit/>
            </a:bodyPr>
            <a:lstStyle/>
            <a:p>
              <a:pPr>
                <a:defRPr sz="4400" b="1">
                  <a:solidFill>
                    <a:srgbClr val="945200"/>
                  </a:solidFill>
                  <a:latin typeface="Courier New"/>
                  <a:ea typeface="Courier New"/>
                  <a:cs typeface="Courier New"/>
                  <a:sym typeface="Courier New"/>
                </a:defRPr>
              </a:pPr>
              <a:endParaRPr/>
            </a:p>
          </p:txBody>
        </p:sp>
        <p:pic>
          <p:nvPicPr>
            <p:cNvPr id="116" name="directory directory" descr="directory directory"/>
            <p:cNvPicPr>
              <a:picLocks/>
            </p:cNvPicPr>
            <p:nvPr/>
          </p:nvPicPr>
          <p:blipFill>
            <a:blip r:embed="rId3"/>
            <a:stretch>
              <a:fillRect/>
            </a:stretch>
          </p:blipFill>
          <p:spPr>
            <a:xfrm>
              <a:off x="1609725" y="-95250"/>
              <a:ext cx="3638550" cy="1409701"/>
            </a:xfrm>
            <a:prstGeom prst="rect">
              <a:avLst/>
            </a:prstGeom>
            <a:effectLst>
              <a:outerShdw blurRad="393700" dir="2700000" rotWithShape="0">
                <a:srgbClr val="000000"/>
              </a:outerShdw>
            </a:effectLst>
          </p:spPr>
        </p:pic>
      </p:grpSp>
      <p:sp>
        <p:nvSpPr>
          <p:cNvPr id="118" name="555-1234"/>
          <p:cNvSpPr/>
          <p:nvPr/>
        </p:nvSpPr>
        <p:spPr>
          <a:xfrm>
            <a:off x="3257550" y="3277554"/>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555-1234</a:t>
            </a:r>
          </a:p>
        </p:txBody>
      </p:sp>
      <p:sp>
        <p:nvSpPr>
          <p:cNvPr id="119" name="José Gomez"/>
          <p:cNvSpPr/>
          <p:nvPr/>
        </p:nvSpPr>
        <p:spPr>
          <a:xfrm>
            <a:off x="400050" y="3287079"/>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José Gomez</a:t>
            </a:r>
          </a:p>
        </p:txBody>
      </p:sp>
      <p:sp>
        <p:nvSpPr>
          <p:cNvPr id="120" name="555-1111"/>
          <p:cNvSpPr/>
          <p:nvPr/>
        </p:nvSpPr>
        <p:spPr>
          <a:xfrm>
            <a:off x="3276600" y="4077654"/>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555-1111</a:t>
            </a:r>
          </a:p>
        </p:txBody>
      </p:sp>
      <p:sp>
        <p:nvSpPr>
          <p:cNvPr id="121" name="John Jones"/>
          <p:cNvSpPr/>
          <p:nvPr/>
        </p:nvSpPr>
        <p:spPr>
          <a:xfrm>
            <a:off x="419100" y="4077654"/>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John Jones</a:t>
            </a:r>
          </a:p>
        </p:txBody>
      </p:sp>
      <p:sp>
        <p:nvSpPr>
          <p:cNvPr id="122" name="555-9999"/>
          <p:cNvSpPr/>
          <p:nvPr/>
        </p:nvSpPr>
        <p:spPr>
          <a:xfrm>
            <a:off x="3238500" y="4858704"/>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555-9999</a:t>
            </a:r>
          </a:p>
        </p:txBody>
      </p:sp>
      <p:sp>
        <p:nvSpPr>
          <p:cNvPr id="123" name="Jill Smith"/>
          <p:cNvSpPr/>
          <p:nvPr/>
        </p:nvSpPr>
        <p:spPr>
          <a:xfrm>
            <a:off x="400050" y="4858704"/>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Jill Smith</a:t>
            </a:r>
          </a:p>
        </p:txBody>
      </p:sp>
      <p:sp>
        <p:nvSpPr>
          <p:cNvPr id="124" name="Rounded Rectangle"/>
          <p:cNvSpPr/>
          <p:nvPr/>
        </p:nvSpPr>
        <p:spPr>
          <a:xfrm>
            <a:off x="457200" y="11200465"/>
            <a:ext cx="3924300" cy="1558636"/>
          </a:xfrm>
          <a:prstGeom prst="roundRect">
            <a:avLst>
              <a:gd name="adj" fmla="val 15152"/>
            </a:avLst>
          </a:prstGeom>
          <a:blipFill>
            <a:blip r:embed="rId4"/>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125" name="Rounded Rectangle"/>
          <p:cNvSpPr/>
          <p:nvPr/>
        </p:nvSpPr>
        <p:spPr>
          <a:xfrm>
            <a:off x="6572250" y="11156540"/>
            <a:ext cx="17621250" cy="1684586"/>
          </a:xfrm>
          <a:prstGeom prst="roundRect">
            <a:avLst>
              <a:gd name="adj" fmla="val 14019"/>
            </a:avLst>
          </a:prstGeom>
          <a:blipFill>
            <a:blip r:embed="rId4"/>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126" name="3"/>
          <p:cNvSpPr/>
          <p:nvPr/>
        </p:nvSpPr>
        <p:spPr>
          <a:xfrm>
            <a:off x="1581150" y="11879810"/>
            <a:ext cx="1695450" cy="771446"/>
          </a:xfrm>
          <a:prstGeom prst="roundRect">
            <a:avLst>
              <a:gd name="adj" fmla="val 18102"/>
            </a:avLst>
          </a:prstGeom>
          <a:solidFill>
            <a:srgbClr val="FFD479"/>
          </a:solidFill>
          <a:ln w="50800">
            <a:solidFill>
              <a:srgbClr val="5E5E5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800" b="1" cap="all">
                <a:effectLst>
                  <a:outerShdw blurRad="38100" dist="12700" dir="5400000" rotWithShape="0">
                    <a:srgbClr val="000000">
                      <a:alpha val="50000"/>
                    </a:srgbClr>
                  </a:outerShdw>
                </a:effectLst>
                <a:latin typeface="Courier New"/>
                <a:ea typeface="Courier New"/>
                <a:cs typeface="Courier New"/>
                <a:sym typeface="Courier New"/>
              </a:defRPr>
            </a:lvl1pPr>
          </a:lstStyle>
          <a:p>
            <a:r>
              <a:t>3</a:t>
            </a:r>
          </a:p>
        </p:txBody>
      </p:sp>
      <p:graphicFrame>
        <p:nvGraphicFramePr>
          <p:cNvPr id="127" name="Table 3"/>
          <p:cNvGraphicFramePr/>
          <p:nvPr>
            <p:extLst>
              <p:ext uri="{D42A27DB-BD31-4B8C-83A1-F6EECF244321}">
                <p14:modId xmlns:p14="http://schemas.microsoft.com/office/powerpoint/2010/main" val="1746058777"/>
              </p:ext>
            </p:extLst>
          </p:nvPr>
        </p:nvGraphicFramePr>
        <p:xfrm>
          <a:off x="8572500" y="12073931"/>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1800"/>
                      </a:pPr>
                      <a:r>
                        <a:rPr sz="2200" b="1">
                          <a:latin typeface="Courier New"/>
                          <a:ea typeface="Courier New"/>
                          <a:cs typeface="Courier New"/>
                          <a:sym typeface="Courier New"/>
                        </a:rPr>
                        <a:t>0</a:t>
                      </a:r>
                    </a:p>
                  </a:txBody>
                  <a:tcPr marL="50800" marR="50800" marT="41984" marB="41984" anchor="b"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1</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2</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3</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4</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5</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6</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7</a:t>
                      </a:r>
                    </a:p>
                  </a:txBody>
                  <a:tcPr marL="50800" marR="50800" marT="41984" marB="41984" anchor="b"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graphicFrame>
        <p:nvGraphicFramePr>
          <p:cNvPr id="128" name="Table 2"/>
          <p:cNvGraphicFramePr/>
          <p:nvPr>
            <p:extLst>
              <p:ext uri="{D42A27DB-BD31-4B8C-83A1-F6EECF244321}">
                <p14:modId xmlns:p14="http://schemas.microsoft.com/office/powerpoint/2010/main" val="1034436228"/>
              </p:ext>
            </p:extLst>
          </p:nvPr>
        </p:nvGraphicFramePr>
        <p:xfrm>
          <a:off x="8572500" y="11350031"/>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bl>
          </a:graphicData>
        </a:graphic>
      </p:graphicFrame>
      <p:sp>
        <p:nvSpPr>
          <p:cNvPr id="129" name="Array Index"/>
          <p:cNvSpPr/>
          <p:nvPr/>
        </p:nvSpPr>
        <p:spPr>
          <a:xfrm>
            <a:off x="20898636" y="12140764"/>
            <a:ext cx="2354536"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defTabSz="876300">
              <a:defRPr sz="3600">
                <a:solidFill>
                  <a:srgbClr val="FFFFFF"/>
                </a:solidFill>
                <a:latin typeface="Marker Felt"/>
                <a:ea typeface="Marker Felt"/>
                <a:cs typeface="Marker Felt"/>
                <a:sym typeface="Marker Felt"/>
              </a:defRPr>
            </a:lvl1pPr>
          </a:lstStyle>
          <a:p>
            <a:r>
              <a:t>Array Index</a:t>
            </a:r>
          </a:p>
        </p:txBody>
      </p:sp>
      <p:sp>
        <p:nvSpPr>
          <p:cNvPr id="130" name="José Gomez"/>
          <p:cNvSpPr/>
          <p:nvPr/>
        </p:nvSpPr>
        <p:spPr>
          <a:xfrm>
            <a:off x="3867150" y="8495129"/>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José Gomez</a:t>
            </a:r>
          </a:p>
        </p:txBody>
      </p:sp>
      <p:sp>
        <p:nvSpPr>
          <p:cNvPr id="131" name="John Jones"/>
          <p:cNvSpPr/>
          <p:nvPr/>
        </p:nvSpPr>
        <p:spPr>
          <a:xfrm>
            <a:off x="8753475" y="8485604"/>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John Jones</a:t>
            </a:r>
          </a:p>
        </p:txBody>
      </p:sp>
      <p:sp>
        <p:nvSpPr>
          <p:cNvPr id="132" name="555-1234"/>
          <p:cNvSpPr/>
          <p:nvPr/>
        </p:nvSpPr>
        <p:spPr>
          <a:xfrm>
            <a:off x="4324350" y="9666704"/>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555-1234</a:t>
            </a:r>
          </a:p>
        </p:txBody>
      </p:sp>
      <p:sp>
        <p:nvSpPr>
          <p:cNvPr id="133" name="555-1111"/>
          <p:cNvSpPr/>
          <p:nvPr/>
        </p:nvSpPr>
        <p:spPr>
          <a:xfrm>
            <a:off x="9010650" y="9628604"/>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555-1111</a:t>
            </a:r>
          </a:p>
        </p:txBody>
      </p:sp>
      <p:sp>
        <p:nvSpPr>
          <p:cNvPr id="134" name="Jill Smith"/>
          <p:cNvSpPr/>
          <p:nvPr/>
        </p:nvSpPr>
        <p:spPr>
          <a:xfrm>
            <a:off x="13782675" y="8485604"/>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Jill Smith</a:t>
            </a:r>
          </a:p>
        </p:txBody>
      </p:sp>
      <p:sp>
        <p:nvSpPr>
          <p:cNvPr id="135" name="555-9999"/>
          <p:cNvSpPr/>
          <p:nvPr/>
        </p:nvSpPr>
        <p:spPr>
          <a:xfrm>
            <a:off x="13658850" y="9685754"/>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555-9999</a:t>
            </a:r>
          </a:p>
        </p:txBody>
      </p:sp>
      <p:sp>
        <p:nvSpPr>
          <p:cNvPr id="136" name="Line"/>
          <p:cNvSpPr/>
          <p:nvPr/>
        </p:nvSpPr>
        <p:spPr>
          <a:xfrm>
            <a:off x="7501632" y="10307814"/>
            <a:ext cx="1750913" cy="120636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37" name="Line"/>
          <p:cNvSpPr/>
          <p:nvPr/>
        </p:nvSpPr>
        <p:spPr>
          <a:xfrm>
            <a:off x="10763249" y="10589140"/>
            <a:ext cx="1" cy="1063873"/>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38" name="Line"/>
          <p:cNvSpPr/>
          <p:nvPr/>
        </p:nvSpPr>
        <p:spPr>
          <a:xfrm flipH="1">
            <a:off x="12344400" y="10497519"/>
            <a:ext cx="1536304" cy="1070285"/>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39" name="numberOfEntries"/>
          <p:cNvSpPr/>
          <p:nvPr/>
        </p:nvSpPr>
        <p:spPr>
          <a:xfrm>
            <a:off x="338900" y="11260186"/>
            <a:ext cx="4171951" cy="524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spAutoFit/>
          </a:bodyPr>
          <a:lstStyle>
            <a:lvl1pPr>
              <a:defRPr sz="3200" b="1">
                <a:solidFill>
                  <a:srgbClr val="FFFB00"/>
                </a:solidFill>
                <a:latin typeface="Courier New"/>
                <a:ea typeface="Courier New"/>
                <a:cs typeface="Courier New"/>
                <a:sym typeface="Courier New"/>
              </a:defRPr>
            </a:lvl1pPr>
          </a:lstStyle>
          <a:p>
            <a:r>
              <a:t>numberOfEntries</a:t>
            </a:r>
          </a:p>
        </p:txBody>
      </p:sp>
      <p:sp>
        <p:nvSpPr>
          <p:cNvPr id="140" name="Rounded Rectangle"/>
          <p:cNvSpPr/>
          <p:nvPr/>
        </p:nvSpPr>
        <p:spPr>
          <a:xfrm>
            <a:off x="6572250" y="6146390"/>
            <a:ext cx="17621250" cy="1684586"/>
          </a:xfrm>
          <a:prstGeom prst="roundRect">
            <a:avLst>
              <a:gd name="adj" fmla="val 14019"/>
            </a:avLst>
          </a:prstGeom>
          <a:blipFill>
            <a:blip r:embed="rId4"/>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graphicFrame>
        <p:nvGraphicFramePr>
          <p:cNvPr id="141" name="Table 1"/>
          <p:cNvGraphicFramePr/>
          <p:nvPr>
            <p:extLst>
              <p:ext uri="{D42A27DB-BD31-4B8C-83A1-F6EECF244321}">
                <p14:modId xmlns:p14="http://schemas.microsoft.com/office/powerpoint/2010/main" val="2145988940"/>
              </p:ext>
            </p:extLst>
          </p:nvPr>
        </p:nvGraphicFramePr>
        <p:xfrm>
          <a:off x="8572500" y="6244631"/>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1800"/>
                      </a:pPr>
                      <a:r>
                        <a:rPr sz="2200" b="1">
                          <a:latin typeface="Courier New"/>
                          <a:ea typeface="Courier New"/>
                          <a:cs typeface="Courier New"/>
                          <a:sym typeface="Courier New"/>
                        </a:rPr>
                        <a:t>0</a:t>
                      </a:r>
                    </a:p>
                  </a:txBody>
                  <a:tcPr marL="50800" marR="50800" marT="41984" marB="41984" anchor="b"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1</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2</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3</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4</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5</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6</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7</a:t>
                      </a:r>
                    </a:p>
                  </a:txBody>
                  <a:tcPr marL="50800" marR="50800" marT="41984" marB="41984" anchor="b"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sp>
        <p:nvSpPr>
          <p:cNvPr id="142" name="values"/>
          <p:cNvSpPr/>
          <p:nvPr/>
        </p:nvSpPr>
        <p:spPr>
          <a:xfrm>
            <a:off x="6648115" y="11394901"/>
            <a:ext cx="1954821" cy="5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800" b="1">
                <a:solidFill>
                  <a:srgbClr val="FFFB00"/>
                </a:solidFill>
                <a:latin typeface="Courier New"/>
                <a:ea typeface="Courier New"/>
                <a:cs typeface="Courier New"/>
                <a:sym typeface="Courier New"/>
              </a:defRPr>
            </a:lvl1pPr>
          </a:lstStyle>
          <a:p>
            <a:r>
              <a:t>values</a:t>
            </a:r>
          </a:p>
        </p:txBody>
      </p:sp>
      <p:graphicFrame>
        <p:nvGraphicFramePr>
          <p:cNvPr id="143" name="Table 4"/>
          <p:cNvGraphicFramePr/>
          <p:nvPr>
            <p:extLst>
              <p:ext uri="{D42A27DB-BD31-4B8C-83A1-F6EECF244321}">
                <p14:modId xmlns:p14="http://schemas.microsoft.com/office/powerpoint/2010/main" val="2950172693"/>
              </p:ext>
            </p:extLst>
          </p:nvPr>
        </p:nvGraphicFramePr>
        <p:xfrm>
          <a:off x="8572500" y="7044731"/>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bl>
          </a:graphicData>
        </a:graphic>
      </p:graphicFrame>
      <p:sp>
        <p:nvSpPr>
          <p:cNvPr id="144" name="Array Index"/>
          <p:cNvSpPr/>
          <p:nvPr/>
        </p:nvSpPr>
        <p:spPr>
          <a:xfrm>
            <a:off x="20841486" y="6330514"/>
            <a:ext cx="2354536"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defTabSz="876300">
              <a:defRPr sz="3600">
                <a:solidFill>
                  <a:srgbClr val="FFFFFF"/>
                </a:solidFill>
                <a:latin typeface="Marker Felt"/>
                <a:ea typeface="Marker Felt"/>
                <a:cs typeface="Marker Felt"/>
                <a:sym typeface="Marker Felt"/>
              </a:defRPr>
            </a:lvl1pPr>
          </a:lstStyle>
          <a:p>
            <a:r>
              <a:t>Array Index</a:t>
            </a:r>
          </a:p>
        </p:txBody>
      </p:sp>
      <p:sp>
        <p:nvSpPr>
          <p:cNvPr id="145" name="Map Values"/>
          <p:cNvSpPr/>
          <p:nvPr/>
        </p:nvSpPr>
        <p:spPr>
          <a:xfrm>
            <a:off x="20812004" y="11397814"/>
            <a:ext cx="3380472"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876300">
              <a:defRPr sz="3600">
                <a:solidFill>
                  <a:schemeClr val="accent1">
                    <a:lumOff val="16847"/>
                  </a:schemeClr>
                </a:solidFill>
                <a:latin typeface="Marker Felt"/>
                <a:ea typeface="Marker Felt"/>
                <a:cs typeface="Marker Felt"/>
                <a:sym typeface="Marker Felt"/>
              </a:defRPr>
            </a:lvl1pPr>
          </a:lstStyle>
          <a:p>
            <a:r>
              <a:t>Map Values</a:t>
            </a:r>
          </a:p>
        </p:txBody>
      </p:sp>
      <p:sp>
        <p:nvSpPr>
          <p:cNvPr id="146" name="Line"/>
          <p:cNvSpPr/>
          <p:nvPr/>
        </p:nvSpPr>
        <p:spPr>
          <a:xfrm flipV="1">
            <a:off x="7670105" y="7518889"/>
            <a:ext cx="1655863" cy="1078942"/>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47" name="Line"/>
          <p:cNvSpPr/>
          <p:nvPr/>
        </p:nvSpPr>
        <p:spPr>
          <a:xfrm flipH="1" flipV="1">
            <a:off x="10723463" y="7552043"/>
            <a:ext cx="6847" cy="913715"/>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48" name="Line"/>
          <p:cNvSpPr/>
          <p:nvPr/>
        </p:nvSpPr>
        <p:spPr>
          <a:xfrm flipH="1" flipV="1">
            <a:off x="12335867" y="7475735"/>
            <a:ext cx="1725018" cy="103080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49" name="keys"/>
          <p:cNvSpPr/>
          <p:nvPr/>
        </p:nvSpPr>
        <p:spPr>
          <a:xfrm>
            <a:off x="7154893" y="6270451"/>
            <a:ext cx="1360364" cy="5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800" b="1">
                <a:solidFill>
                  <a:srgbClr val="FFFB00"/>
                </a:solidFill>
                <a:latin typeface="Courier New"/>
                <a:ea typeface="Courier New"/>
                <a:cs typeface="Courier New"/>
                <a:sym typeface="Courier New"/>
              </a:defRPr>
            </a:lvl1pPr>
          </a:lstStyle>
          <a:p>
            <a:r>
              <a:t>keys</a:t>
            </a:r>
          </a:p>
        </p:txBody>
      </p:sp>
      <p:sp>
        <p:nvSpPr>
          <p:cNvPr id="150" name="Map Keys"/>
          <p:cNvSpPr/>
          <p:nvPr/>
        </p:nvSpPr>
        <p:spPr>
          <a:xfrm>
            <a:off x="20945354" y="7187764"/>
            <a:ext cx="3099300"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876300">
              <a:defRPr sz="3600">
                <a:solidFill>
                  <a:schemeClr val="accent1">
                    <a:lumOff val="16847"/>
                  </a:schemeClr>
                </a:solidFill>
                <a:latin typeface="Marker Felt"/>
                <a:ea typeface="Marker Felt"/>
                <a:cs typeface="Marker Felt"/>
                <a:sym typeface="Marker Felt"/>
              </a:defRPr>
            </a:lvl1pPr>
          </a:lstStyle>
          <a:p>
            <a:r>
              <a:t>Map Keys</a:t>
            </a:r>
          </a:p>
        </p:txBody>
      </p:sp>
      <p:sp>
        <p:nvSpPr>
          <p:cNvPr id="151" name="Rounded Rectangle"/>
          <p:cNvSpPr/>
          <p:nvPr/>
        </p:nvSpPr>
        <p:spPr>
          <a:xfrm>
            <a:off x="13087350" y="6258250"/>
            <a:ext cx="7715250" cy="1479917"/>
          </a:xfrm>
          <a:prstGeom prst="roundRect">
            <a:avLst>
              <a:gd name="adj" fmla="val 15957"/>
            </a:avLst>
          </a:prstGeom>
          <a:ln w="152400">
            <a:solidFill>
              <a:srgbClr val="FF2600"/>
            </a:solidFill>
            <a:miter lim="400000"/>
          </a:ln>
          <a:effectLst>
            <a:outerShdw blurRad="228600" dir="1980000" rotWithShape="0">
              <a:srgbClr val="000000">
                <a:alpha val="82000"/>
              </a:srgbClr>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152" name="Rounded Rectangle"/>
          <p:cNvSpPr/>
          <p:nvPr/>
        </p:nvSpPr>
        <p:spPr>
          <a:xfrm>
            <a:off x="13049250" y="11306500"/>
            <a:ext cx="7715250" cy="1479917"/>
          </a:xfrm>
          <a:prstGeom prst="roundRect">
            <a:avLst>
              <a:gd name="adj" fmla="val 15957"/>
            </a:avLst>
          </a:prstGeom>
          <a:ln w="152400">
            <a:solidFill>
              <a:srgbClr val="FF2600"/>
            </a:solidFill>
            <a:miter lim="400000"/>
          </a:ln>
          <a:effectLst>
            <a:outerShdw blurRad="228600" dir="1980000" rotWithShape="0">
              <a:srgbClr val="000000">
                <a:alpha val="82000"/>
              </a:srgbClr>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153" name="Line"/>
          <p:cNvSpPr/>
          <p:nvPr/>
        </p:nvSpPr>
        <p:spPr>
          <a:xfrm flipV="1">
            <a:off x="18870017" y="5066085"/>
            <a:ext cx="3255666" cy="1017362"/>
          </a:xfrm>
          <a:prstGeom prst="line">
            <a:avLst/>
          </a:prstGeom>
          <a:ln w="114300">
            <a:solidFill>
              <a:srgbClr val="FF26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54" name="Line"/>
          <p:cNvSpPr/>
          <p:nvPr/>
        </p:nvSpPr>
        <p:spPr>
          <a:xfrm flipV="1">
            <a:off x="20736915" y="5527666"/>
            <a:ext cx="1439469" cy="5271632"/>
          </a:xfrm>
          <a:prstGeom prst="line">
            <a:avLst/>
          </a:prstGeom>
          <a:ln w="114300">
            <a:solidFill>
              <a:srgbClr val="FF26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pic>
        <p:nvPicPr>
          <p:cNvPr id="155" name="Double the Unused/Wasted Space!… Double the Unused/Wasted Space!(Double the entries to copy when expanding!)" descr="Double the Unused/Wasted Space!… Double the Unused/Wasted Space!(Double the entries to copy when expanding!)"/>
          <p:cNvPicPr>
            <a:picLocks/>
          </p:cNvPicPr>
          <p:nvPr/>
        </p:nvPicPr>
        <p:blipFill>
          <a:blip r:embed="rId6"/>
          <a:stretch>
            <a:fillRect/>
          </a:stretch>
        </p:blipFill>
        <p:spPr>
          <a:xfrm>
            <a:off x="13287375" y="2091023"/>
            <a:ext cx="10915650" cy="2613471"/>
          </a:xfrm>
          <a:prstGeom prst="rect">
            <a:avLst/>
          </a:prstGeom>
          <a:effectLst>
            <a:outerShdw blurRad="393700" dir="2700000" rotWithShape="0">
              <a:srgbClr val="000000"/>
            </a:outerShdw>
          </a:effectLst>
        </p:spPr>
      </p:pic>
      <p:sp>
        <p:nvSpPr>
          <p:cNvPr id="156" name="Rounded Rectangle"/>
          <p:cNvSpPr/>
          <p:nvPr/>
        </p:nvSpPr>
        <p:spPr>
          <a:xfrm>
            <a:off x="10020300" y="6612642"/>
            <a:ext cx="1657350" cy="5762232"/>
          </a:xfrm>
          <a:prstGeom prst="roundRect">
            <a:avLst>
              <a:gd name="adj" fmla="val 17241"/>
            </a:avLst>
          </a:prstGeom>
          <a:ln w="152400">
            <a:solidFill>
              <a:srgbClr val="FF2600"/>
            </a:solidFill>
            <a:miter lim="400000"/>
          </a:ln>
          <a:effectLst>
            <a:outerShdw blurRad="228600" dir="1980000" rotWithShape="0">
              <a:srgbClr val="000000">
                <a:alpha val="82000"/>
              </a:srgbClr>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157" name="Line"/>
          <p:cNvSpPr/>
          <p:nvPr/>
        </p:nvSpPr>
        <p:spPr>
          <a:xfrm flipH="1" flipV="1">
            <a:off x="10873447" y="4773105"/>
            <a:ext cx="33670" cy="1110104"/>
          </a:xfrm>
          <a:prstGeom prst="line">
            <a:avLst/>
          </a:prstGeom>
          <a:ln w="114300">
            <a:solidFill>
              <a:srgbClr val="FF26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pic>
        <p:nvPicPr>
          <p:cNvPr id="158" name="Must Synchronize Array Indices Must Synchronize Array Indices" descr="Must Synchronize Array Indices Must Synchronize Array Indices"/>
          <p:cNvPicPr>
            <a:picLocks/>
          </p:cNvPicPr>
          <p:nvPr/>
        </p:nvPicPr>
        <p:blipFill>
          <a:blip r:embed="rId7"/>
          <a:stretch>
            <a:fillRect/>
          </a:stretch>
        </p:blipFill>
        <p:spPr>
          <a:xfrm>
            <a:off x="8010525" y="2243423"/>
            <a:ext cx="4953000" cy="2613471"/>
          </a:xfrm>
          <a:prstGeom prst="rect">
            <a:avLst/>
          </a:prstGeom>
          <a:effectLst>
            <a:outerShdw blurRad="393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14:dur="699">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strVal val="4*#ppt_w"/>
                                          </p:val>
                                        </p:tav>
                                        <p:tav tm="100000">
                                          <p:val>
                                            <p:strVal val="#ppt_w"/>
                                          </p:val>
                                        </p:tav>
                                      </p:tavLst>
                                    </p:anim>
                                    <p:anim calcmode="lin" valueType="num">
                                      <p:cBhvr>
                                        <p:cTn id="8" dur="1000" fill="hold"/>
                                        <p:tgtEl>
                                          <p:spTgt spid="11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2" presetClass="entr" presetSubtype="1" fill="hold" grpId="0" nodeType="afterEffect">
                                  <p:stCondLst>
                                    <p:cond delay="0"/>
                                  </p:stCondLst>
                                  <p:iterate>
                                    <p:tmAbs val="0"/>
                                  </p:iterate>
                                  <p:childTnLst>
                                    <p:set>
                                      <p:cBhvr>
                                        <p:cTn id="11" fill="hold"/>
                                        <p:tgtEl>
                                          <p:spTgt spid="117"/>
                                        </p:tgtEl>
                                        <p:attrNameLst>
                                          <p:attrName>style.visibility</p:attrName>
                                        </p:attrNameLst>
                                      </p:cBhvr>
                                      <p:to>
                                        <p:strVal val="visible"/>
                                      </p:to>
                                    </p:set>
                                    <p:animEffect transition="in" filter="wipe(up)">
                                      <p:cBhvr>
                                        <p:cTn id="12" dur="500"/>
                                        <p:tgtEl>
                                          <p:spTgt spid="117"/>
                                        </p:tgtEl>
                                      </p:cBhvr>
                                    </p:animEffect>
                                  </p:childTnLst>
                                </p:cTn>
                              </p:par>
                            </p:childTnLst>
                          </p:cTn>
                        </p:par>
                        <p:par>
                          <p:cTn id="13" fill="hold">
                            <p:stCondLst>
                              <p:cond delay="1500"/>
                            </p:stCondLst>
                            <p:childTnLst>
                              <p:par>
                                <p:cTn id="14" presetID="22" presetClass="entr" presetSubtype="2" fill="hold" grpId="0" nodeType="afterEffect">
                                  <p:stCondLst>
                                    <p:cond delay="300"/>
                                  </p:stCondLst>
                                  <p:iterate>
                                    <p:tmAbs val="0"/>
                                  </p:iterate>
                                  <p:childTnLst>
                                    <p:set>
                                      <p:cBhvr>
                                        <p:cTn id="15" fill="hold"/>
                                        <p:tgtEl>
                                          <p:spTgt spid="119"/>
                                        </p:tgtEl>
                                        <p:attrNameLst>
                                          <p:attrName>style.visibility</p:attrName>
                                        </p:attrNameLst>
                                      </p:cBhvr>
                                      <p:to>
                                        <p:strVal val="visible"/>
                                      </p:to>
                                    </p:set>
                                    <p:animEffect transition="in" filter="wipe(right)">
                                      <p:cBhvr>
                                        <p:cTn id="16" dur="500"/>
                                        <p:tgtEl>
                                          <p:spTgt spid="119"/>
                                        </p:tgtEl>
                                      </p:cBhvr>
                                    </p:animEffect>
                                  </p:childTnLst>
                                </p:cTn>
                              </p:par>
                            </p:childTnLst>
                          </p:cTn>
                        </p:par>
                        <p:par>
                          <p:cTn id="17" fill="hold">
                            <p:stCondLst>
                              <p:cond delay="2300"/>
                            </p:stCondLst>
                            <p:childTnLst>
                              <p:par>
                                <p:cTn id="18" presetID="22" presetClass="entr" presetSubtype="8" fill="hold" grpId="0" nodeType="afterEffect">
                                  <p:stCondLst>
                                    <p:cond delay="0"/>
                                  </p:stCondLst>
                                  <p:iterate>
                                    <p:tmAbs val="0"/>
                                  </p:iterate>
                                  <p:childTnLst>
                                    <p:set>
                                      <p:cBhvr>
                                        <p:cTn id="19" fill="hold"/>
                                        <p:tgtEl>
                                          <p:spTgt spid="118"/>
                                        </p:tgtEl>
                                        <p:attrNameLst>
                                          <p:attrName>style.visibility</p:attrName>
                                        </p:attrNameLst>
                                      </p:cBhvr>
                                      <p:to>
                                        <p:strVal val="visible"/>
                                      </p:to>
                                    </p:set>
                                    <p:animEffect transition="in" filter="wipe(left)">
                                      <p:cBhvr>
                                        <p:cTn id="20" dur="500"/>
                                        <p:tgtEl>
                                          <p:spTgt spid="118"/>
                                        </p:tgtEl>
                                      </p:cBhvr>
                                    </p:animEffect>
                                  </p:childTnLst>
                                </p:cTn>
                              </p:par>
                            </p:childTnLst>
                          </p:cTn>
                        </p:par>
                        <p:par>
                          <p:cTn id="21" fill="hold">
                            <p:stCondLst>
                              <p:cond delay="2800"/>
                            </p:stCondLst>
                            <p:childTnLst>
                              <p:par>
                                <p:cTn id="22" presetID="22" presetClass="entr" presetSubtype="2" fill="hold" grpId="0" nodeType="afterEffect">
                                  <p:stCondLst>
                                    <p:cond delay="200"/>
                                  </p:stCondLst>
                                  <p:iterate>
                                    <p:tmAbs val="0"/>
                                  </p:iterate>
                                  <p:childTnLst>
                                    <p:set>
                                      <p:cBhvr>
                                        <p:cTn id="23" fill="hold"/>
                                        <p:tgtEl>
                                          <p:spTgt spid="121"/>
                                        </p:tgtEl>
                                        <p:attrNameLst>
                                          <p:attrName>style.visibility</p:attrName>
                                        </p:attrNameLst>
                                      </p:cBhvr>
                                      <p:to>
                                        <p:strVal val="visible"/>
                                      </p:to>
                                    </p:set>
                                    <p:animEffect transition="in" filter="wipe(right)">
                                      <p:cBhvr>
                                        <p:cTn id="24" dur="500"/>
                                        <p:tgtEl>
                                          <p:spTgt spid="121"/>
                                        </p:tgtEl>
                                      </p:cBhvr>
                                    </p:animEffect>
                                  </p:childTnLst>
                                </p:cTn>
                              </p:par>
                            </p:childTnLst>
                          </p:cTn>
                        </p:par>
                        <p:par>
                          <p:cTn id="25" fill="hold">
                            <p:stCondLst>
                              <p:cond delay="3500"/>
                            </p:stCondLst>
                            <p:childTnLst>
                              <p:par>
                                <p:cTn id="26" presetID="22" presetClass="entr" presetSubtype="8" fill="hold" grpId="0" nodeType="afterEffect">
                                  <p:stCondLst>
                                    <p:cond delay="0"/>
                                  </p:stCondLst>
                                  <p:iterate>
                                    <p:tmAbs val="0"/>
                                  </p:iterate>
                                  <p:childTnLst>
                                    <p:set>
                                      <p:cBhvr>
                                        <p:cTn id="27" fill="hold"/>
                                        <p:tgtEl>
                                          <p:spTgt spid="120"/>
                                        </p:tgtEl>
                                        <p:attrNameLst>
                                          <p:attrName>style.visibility</p:attrName>
                                        </p:attrNameLst>
                                      </p:cBhvr>
                                      <p:to>
                                        <p:strVal val="visible"/>
                                      </p:to>
                                    </p:set>
                                    <p:animEffect transition="in" filter="wipe(left)">
                                      <p:cBhvr>
                                        <p:cTn id="28" dur="500"/>
                                        <p:tgtEl>
                                          <p:spTgt spid="120"/>
                                        </p:tgtEl>
                                      </p:cBhvr>
                                    </p:animEffect>
                                  </p:childTnLst>
                                </p:cTn>
                              </p:par>
                            </p:childTnLst>
                          </p:cTn>
                        </p:par>
                        <p:par>
                          <p:cTn id="29" fill="hold">
                            <p:stCondLst>
                              <p:cond delay="4000"/>
                            </p:stCondLst>
                            <p:childTnLst>
                              <p:par>
                                <p:cTn id="30" presetID="22" presetClass="entr" presetSubtype="2" fill="hold" grpId="0" nodeType="afterEffect">
                                  <p:stCondLst>
                                    <p:cond delay="200"/>
                                  </p:stCondLst>
                                  <p:iterate>
                                    <p:tmAbs val="0"/>
                                  </p:iterate>
                                  <p:childTnLst>
                                    <p:set>
                                      <p:cBhvr>
                                        <p:cTn id="31" fill="hold"/>
                                        <p:tgtEl>
                                          <p:spTgt spid="123"/>
                                        </p:tgtEl>
                                        <p:attrNameLst>
                                          <p:attrName>style.visibility</p:attrName>
                                        </p:attrNameLst>
                                      </p:cBhvr>
                                      <p:to>
                                        <p:strVal val="visible"/>
                                      </p:to>
                                    </p:set>
                                    <p:animEffect transition="in" filter="wipe(right)">
                                      <p:cBhvr>
                                        <p:cTn id="32" dur="500"/>
                                        <p:tgtEl>
                                          <p:spTgt spid="123"/>
                                        </p:tgtEl>
                                      </p:cBhvr>
                                    </p:animEffect>
                                  </p:childTnLst>
                                </p:cTn>
                              </p:par>
                            </p:childTnLst>
                          </p:cTn>
                        </p:par>
                        <p:par>
                          <p:cTn id="33" fill="hold">
                            <p:stCondLst>
                              <p:cond delay="4700"/>
                            </p:stCondLst>
                            <p:childTnLst>
                              <p:par>
                                <p:cTn id="34" presetID="22" presetClass="entr" presetSubtype="8" fill="hold" grpId="0" nodeType="afterEffect">
                                  <p:stCondLst>
                                    <p:cond delay="0"/>
                                  </p:stCondLst>
                                  <p:iterate>
                                    <p:tmAbs val="0"/>
                                  </p:iterate>
                                  <p:childTnLst>
                                    <p:set>
                                      <p:cBhvr>
                                        <p:cTn id="35" fill="hold"/>
                                        <p:tgtEl>
                                          <p:spTgt spid="122"/>
                                        </p:tgtEl>
                                        <p:attrNameLst>
                                          <p:attrName>style.visibility</p:attrName>
                                        </p:attrNameLst>
                                      </p:cBhvr>
                                      <p:to>
                                        <p:strVal val="visible"/>
                                      </p:to>
                                    </p:set>
                                    <p:animEffect transition="in" filter="wipe(left)">
                                      <p:cBhvr>
                                        <p:cTn id="36" dur="500"/>
                                        <p:tgtEl>
                                          <p:spTgt spid="1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grpId="0" nodeType="clickEffect">
                                  <p:stCondLst>
                                    <p:cond delay="0"/>
                                  </p:stCondLst>
                                  <p:iterate>
                                    <p:tmAbs val="0"/>
                                  </p:iterate>
                                  <p:childTnLst>
                                    <p:set>
                                      <p:cBhvr>
                                        <p:cTn id="40" fill="hold"/>
                                        <p:tgtEl>
                                          <p:spTgt spid="150"/>
                                        </p:tgtEl>
                                        <p:attrNameLst>
                                          <p:attrName>style.visibility</p:attrName>
                                        </p:attrNameLst>
                                      </p:cBhvr>
                                      <p:to>
                                        <p:strVal val="visible"/>
                                      </p:to>
                                    </p:set>
                                    <p:animEffect transition="in" filter="fade">
                                      <p:cBhvr>
                                        <p:cTn id="41" dur="500"/>
                                        <p:tgtEl>
                                          <p:spTgt spid="150"/>
                                        </p:tgtEl>
                                      </p:cBhvr>
                                    </p:animEffect>
                                  </p:childTnLst>
                                </p:cTn>
                              </p:par>
                            </p:childTnLst>
                          </p:cTn>
                        </p:par>
                        <p:par>
                          <p:cTn id="42" fill="hold">
                            <p:stCondLst>
                              <p:cond delay="500"/>
                            </p:stCondLst>
                            <p:childTnLst>
                              <p:par>
                                <p:cTn id="43" presetID="10" presetClass="entr" fill="hold" grpId="0" nodeType="afterEffect">
                                  <p:stCondLst>
                                    <p:cond delay="0"/>
                                  </p:stCondLst>
                                  <p:iterate>
                                    <p:tmAbs val="0"/>
                                  </p:iterate>
                                  <p:childTnLst>
                                    <p:set>
                                      <p:cBhvr>
                                        <p:cTn id="44" fill="hold"/>
                                        <p:tgtEl>
                                          <p:spTgt spid="149"/>
                                        </p:tgtEl>
                                        <p:attrNameLst>
                                          <p:attrName>style.visibility</p:attrName>
                                        </p:attrNameLst>
                                      </p:cBhvr>
                                      <p:to>
                                        <p:strVal val="visible"/>
                                      </p:to>
                                    </p:set>
                                    <p:animEffect transition="in" filter="fade">
                                      <p:cBhvr>
                                        <p:cTn id="45" dur="500"/>
                                        <p:tgtEl>
                                          <p:spTgt spid="149"/>
                                        </p:tgtEl>
                                      </p:cBhvr>
                                    </p:animEffect>
                                  </p:childTnLst>
                                </p:cTn>
                              </p:par>
                            </p:childTnLst>
                          </p:cTn>
                        </p:par>
                        <p:par>
                          <p:cTn id="46" fill="hold">
                            <p:stCondLst>
                              <p:cond delay="1000"/>
                            </p:stCondLst>
                            <p:childTnLst>
                              <p:par>
                                <p:cTn id="47" presetID="22" presetClass="entr" presetSubtype="8" fill="hold" grpId="0" nodeType="afterEffect">
                                  <p:stCondLst>
                                    <p:cond delay="0"/>
                                  </p:stCondLst>
                                  <p:iterate>
                                    <p:tmAbs val="0"/>
                                  </p:iterate>
                                  <p:childTnLst>
                                    <p:set>
                                      <p:cBhvr>
                                        <p:cTn id="48" fill="hold"/>
                                        <p:tgtEl>
                                          <p:spTgt spid="140"/>
                                        </p:tgtEl>
                                        <p:attrNameLst>
                                          <p:attrName>style.visibility</p:attrName>
                                        </p:attrNameLst>
                                      </p:cBhvr>
                                      <p:to>
                                        <p:strVal val="visible"/>
                                      </p:to>
                                    </p:set>
                                    <p:animEffect transition="in" filter="wipe(left)">
                                      <p:cBhvr>
                                        <p:cTn id="49" dur="500"/>
                                        <p:tgtEl>
                                          <p:spTgt spid="140"/>
                                        </p:tgtEl>
                                      </p:cBhvr>
                                    </p:animEffect>
                                  </p:childTnLst>
                                </p:cTn>
                              </p:par>
                            </p:childTnLst>
                          </p:cTn>
                        </p:par>
                        <p:par>
                          <p:cTn id="50" fill="hold">
                            <p:stCondLst>
                              <p:cond delay="1500"/>
                            </p:stCondLst>
                            <p:childTnLst>
                              <p:par>
                                <p:cTn id="51" presetID="22" presetClass="entr" presetSubtype="8" fill="hold" grpId="0" nodeType="afterEffect">
                                  <p:stCondLst>
                                    <p:cond delay="0"/>
                                  </p:stCondLst>
                                  <p:iterate>
                                    <p:tmAbs val="0"/>
                                  </p:iterate>
                                  <p:childTnLst>
                                    <p:set>
                                      <p:cBhvr>
                                        <p:cTn id="52" fill="hold"/>
                                        <p:tgtEl>
                                          <p:spTgt spid="143"/>
                                        </p:tgtEl>
                                        <p:attrNameLst>
                                          <p:attrName>style.visibility</p:attrName>
                                        </p:attrNameLst>
                                      </p:cBhvr>
                                      <p:to>
                                        <p:strVal val="visible"/>
                                      </p:to>
                                    </p:set>
                                    <p:animEffect transition="in" filter="wipe(left)">
                                      <p:cBhvr>
                                        <p:cTn id="53" dur="500"/>
                                        <p:tgtEl>
                                          <p:spTgt spid="143"/>
                                        </p:tgtEl>
                                      </p:cBhvr>
                                    </p:animEffect>
                                  </p:childTnLst>
                                </p:cTn>
                              </p:par>
                            </p:childTnLst>
                          </p:cTn>
                        </p:par>
                        <p:par>
                          <p:cTn id="54" fill="hold">
                            <p:stCondLst>
                              <p:cond delay="2000"/>
                            </p:stCondLst>
                            <p:childTnLst>
                              <p:par>
                                <p:cTn id="55" presetID="22" presetClass="entr" presetSubtype="8" fill="hold" grpId="0" nodeType="afterEffect">
                                  <p:stCondLst>
                                    <p:cond delay="0"/>
                                  </p:stCondLst>
                                  <p:iterate>
                                    <p:tmAbs val="0"/>
                                  </p:iterate>
                                  <p:childTnLst>
                                    <p:set>
                                      <p:cBhvr>
                                        <p:cTn id="56" fill="hold"/>
                                        <p:tgtEl>
                                          <p:spTgt spid="141"/>
                                        </p:tgtEl>
                                        <p:attrNameLst>
                                          <p:attrName>style.visibility</p:attrName>
                                        </p:attrNameLst>
                                      </p:cBhvr>
                                      <p:to>
                                        <p:strVal val="visible"/>
                                      </p:to>
                                    </p:set>
                                    <p:animEffect transition="in" filter="wipe(left)">
                                      <p:cBhvr>
                                        <p:cTn id="57" dur="500"/>
                                        <p:tgtEl>
                                          <p:spTgt spid="141"/>
                                        </p:tgtEl>
                                      </p:cBhvr>
                                    </p:animEffect>
                                  </p:childTnLst>
                                </p:cTn>
                              </p:par>
                            </p:childTnLst>
                          </p:cTn>
                        </p:par>
                        <p:par>
                          <p:cTn id="58" fill="hold">
                            <p:stCondLst>
                              <p:cond delay="2500"/>
                            </p:stCondLst>
                            <p:childTnLst>
                              <p:par>
                                <p:cTn id="59" presetID="10" presetClass="entr" fill="hold" grpId="0" nodeType="afterEffect">
                                  <p:stCondLst>
                                    <p:cond delay="0"/>
                                  </p:stCondLst>
                                  <p:iterate>
                                    <p:tmAbs val="0"/>
                                  </p:iterate>
                                  <p:childTnLst>
                                    <p:set>
                                      <p:cBhvr>
                                        <p:cTn id="60" fill="hold"/>
                                        <p:tgtEl>
                                          <p:spTgt spid="144"/>
                                        </p:tgtEl>
                                        <p:attrNameLst>
                                          <p:attrName>style.visibility</p:attrName>
                                        </p:attrNameLst>
                                      </p:cBhvr>
                                      <p:to>
                                        <p:strVal val="visible"/>
                                      </p:to>
                                    </p:set>
                                    <p:animEffect transition="in" filter="fade">
                                      <p:cBhvr>
                                        <p:cTn id="61" dur="500"/>
                                        <p:tgtEl>
                                          <p:spTgt spid="14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iterate>
                                    <p:tmAbs val="0"/>
                                  </p:iterate>
                                  <p:childTnLst>
                                    <p:set>
                                      <p:cBhvr>
                                        <p:cTn id="65" fill="hold"/>
                                        <p:tgtEl>
                                          <p:spTgt spid="125"/>
                                        </p:tgtEl>
                                        <p:attrNameLst>
                                          <p:attrName>style.visibility</p:attrName>
                                        </p:attrNameLst>
                                      </p:cBhvr>
                                      <p:to>
                                        <p:strVal val="visible"/>
                                      </p:to>
                                    </p:set>
                                    <p:animEffect transition="in" filter="wipe(left)">
                                      <p:cBhvr>
                                        <p:cTn id="66" dur="500"/>
                                        <p:tgtEl>
                                          <p:spTgt spid="125"/>
                                        </p:tgtEl>
                                      </p:cBhvr>
                                    </p:animEffect>
                                  </p:childTnLst>
                                </p:cTn>
                              </p:par>
                            </p:childTnLst>
                          </p:cTn>
                        </p:par>
                        <p:par>
                          <p:cTn id="67" fill="hold">
                            <p:stCondLst>
                              <p:cond delay="500"/>
                            </p:stCondLst>
                            <p:childTnLst>
                              <p:par>
                                <p:cTn id="68" presetID="22" presetClass="entr" presetSubtype="8" fill="hold" grpId="0" nodeType="afterEffect">
                                  <p:stCondLst>
                                    <p:cond delay="0"/>
                                  </p:stCondLst>
                                  <p:iterate>
                                    <p:tmAbs val="0"/>
                                  </p:iterate>
                                  <p:childTnLst>
                                    <p:set>
                                      <p:cBhvr>
                                        <p:cTn id="69" fill="hold"/>
                                        <p:tgtEl>
                                          <p:spTgt spid="128"/>
                                        </p:tgtEl>
                                        <p:attrNameLst>
                                          <p:attrName>style.visibility</p:attrName>
                                        </p:attrNameLst>
                                      </p:cBhvr>
                                      <p:to>
                                        <p:strVal val="visible"/>
                                      </p:to>
                                    </p:set>
                                    <p:animEffect transition="in" filter="wipe(left)">
                                      <p:cBhvr>
                                        <p:cTn id="70" dur="500"/>
                                        <p:tgtEl>
                                          <p:spTgt spid="128"/>
                                        </p:tgtEl>
                                      </p:cBhvr>
                                    </p:animEffect>
                                  </p:childTnLst>
                                </p:cTn>
                              </p:par>
                            </p:childTnLst>
                          </p:cTn>
                        </p:par>
                        <p:par>
                          <p:cTn id="71" fill="hold">
                            <p:stCondLst>
                              <p:cond delay="1000"/>
                            </p:stCondLst>
                            <p:childTnLst>
                              <p:par>
                                <p:cTn id="72" presetID="22" presetClass="entr" presetSubtype="8" fill="hold" grpId="0" nodeType="afterEffect">
                                  <p:stCondLst>
                                    <p:cond delay="0"/>
                                  </p:stCondLst>
                                  <p:iterate>
                                    <p:tmAbs val="0"/>
                                  </p:iterate>
                                  <p:childTnLst>
                                    <p:set>
                                      <p:cBhvr>
                                        <p:cTn id="73" fill="hold"/>
                                        <p:tgtEl>
                                          <p:spTgt spid="127"/>
                                        </p:tgtEl>
                                        <p:attrNameLst>
                                          <p:attrName>style.visibility</p:attrName>
                                        </p:attrNameLst>
                                      </p:cBhvr>
                                      <p:to>
                                        <p:strVal val="visible"/>
                                      </p:to>
                                    </p:set>
                                    <p:animEffect transition="in" filter="wipe(left)">
                                      <p:cBhvr>
                                        <p:cTn id="74" dur="500"/>
                                        <p:tgtEl>
                                          <p:spTgt spid="127"/>
                                        </p:tgtEl>
                                      </p:cBhvr>
                                    </p:animEffect>
                                  </p:childTnLst>
                                </p:cTn>
                              </p:par>
                            </p:childTnLst>
                          </p:cTn>
                        </p:par>
                        <p:par>
                          <p:cTn id="75" fill="hold">
                            <p:stCondLst>
                              <p:cond delay="1500"/>
                            </p:stCondLst>
                            <p:childTnLst>
                              <p:par>
                                <p:cTn id="76" presetID="10" presetClass="entr" fill="hold" grpId="0" nodeType="afterEffect">
                                  <p:stCondLst>
                                    <p:cond delay="0"/>
                                  </p:stCondLst>
                                  <p:iterate>
                                    <p:tmAbs val="0"/>
                                  </p:iterate>
                                  <p:childTnLst>
                                    <p:set>
                                      <p:cBhvr>
                                        <p:cTn id="77" fill="hold"/>
                                        <p:tgtEl>
                                          <p:spTgt spid="129"/>
                                        </p:tgtEl>
                                        <p:attrNameLst>
                                          <p:attrName>style.visibility</p:attrName>
                                        </p:attrNameLst>
                                      </p:cBhvr>
                                      <p:to>
                                        <p:strVal val="visible"/>
                                      </p:to>
                                    </p:set>
                                    <p:animEffect transition="in" filter="fade">
                                      <p:cBhvr>
                                        <p:cTn id="78" dur="500"/>
                                        <p:tgtEl>
                                          <p:spTgt spid="129"/>
                                        </p:tgtEl>
                                      </p:cBhvr>
                                    </p:animEffect>
                                  </p:childTnLst>
                                </p:cTn>
                              </p:par>
                            </p:childTnLst>
                          </p:cTn>
                        </p:par>
                        <p:par>
                          <p:cTn id="79" fill="hold">
                            <p:stCondLst>
                              <p:cond delay="2000"/>
                            </p:stCondLst>
                            <p:childTnLst>
                              <p:par>
                                <p:cTn id="80" presetID="10" presetClass="entr" fill="hold" grpId="0" nodeType="afterEffect">
                                  <p:stCondLst>
                                    <p:cond delay="0"/>
                                  </p:stCondLst>
                                  <p:iterate>
                                    <p:tmAbs val="0"/>
                                  </p:iterate>
                                  <p:childTnLst>
                                    <p:set>
                                      <p:cBhvr>
                                        <p:cTn id="81" fill="hold"/>
                                        <p:tgtEl>
                                          <p:spTgt spid="142"/>
                                        </p:tgtEl>
                                        <p:attrNameLst>
                                          <p:attrName>style.visibility</p:attrName>
                                        </p:attrNameLst>
                                      </p:cBhvr>
                                      <p:to>
                                        <p:strVal val="visible"/>
                                      </p:to>
                                    </p:set>
                                    <p:animEffect transition="in" filter="fade">
                                      <p:cBhvr>
                                        <p:cTn id="82" dur="500"/>
                                        <p:tgtEl>
                                          <p:spTgt spid="142"/>
                                        </p:tgtEl>
                                      </p:cBhvr>
                                    </p:animEffect>
                                  </p:childTnLst>
                                </p:cTn>
                              </p:par>
                            </p:childTnLst>
                          </p:cTn>
                        </p:par>
                        <p:par>
                          <p:cTn id="83" fill="hold">
                            <p:stCondLst>
                              <p:cond delay="2500"/>
                            </p:stCondLst>
                            <p:childTnLst>
                              <p:par>
                                <p:cTn id="84" presetID="10" presetClass="entr" fill="hold" grpId="0" nodeType="afterEffect">
                                  <p:stCondLst>
                                    <p:cond delay="0"/>
                                  </p:stCondLst>
                                  <p:iterate>
                                    <p:tmAbs val="0"/>
                                  </p:iterate>
                                  <p:childTnLst>
                                    <p:set>
                                      <p:cBhvr>
                                        <p:cTn id="85" fill="hold"/>
                                        <p:tgtEl>
                                          <p:spTgt spid="145"/>
                                        </p:tgtEl>
                                        <p:attrNameLst>
                                          <p:attrName>style.visibility</p:attrName>
                                        </p:attrNameLst>
                                      </p:cBhvr>
                                      <p:to>
                                        <p:strVal val="visible"/>
                                      </p:to>
                                    </p:set>
                                    <p:animEffect transition="in" filter="fade">
                                      <p:cBhvr>
                                        <p:cTn id="86" dur="500"/>
                                        <p:tgtEl>
                                          <p:spTgt spid="145"/>
                                        </p:tgtEl>
                                      </p:cBhvr>
                                    </p:animEffect>
                                  </p:childTnLst>
                                </p:cTn>
                              </p:par>
                            </p:childTnLst>
                          </p:cTn>
                        </p:par>
                        <p:par>
                          <p:cTn id="87" fill="hold">
                            <p:stCondLst>
                              <p:cond delay="3000"/>
                            </p:stCondLst>
                            <p:childTnLst>
                              <p:par>
                                <p:cTn id="88" presetID="10" presetClass="entr" fill="hold" grpId="0" nodeType="afterEffect">
                                  <p:stCondLst>
                                    <p:cond delay="0"/>
                                  </p:stCondLst>
                                  <p:iterate>
                                    <p:tmAbs val="0"/>
                                  </p:iterate>
                                  <p:childTnLst>
                                    <p:set>
                                      <p:cBhvr>
                                        <p:cTn id="89" fill="hold"/>
                                        <p:tgtEl>
                                          <p:spTgt spid="113"/>
                                        </p:tgtEl>
                                        <p:attrNameLst>
                                          <p:attrName>style.visibility</p:attrName>
                                        </p:attrNameLst>
                                      </p:cBhvr>
                                      <p:to>
                                        <p:strVal val="visible"/>
                                      </p:to>
                                    </p:set>
                                    <p:animEffect transition="in" filter="fade">
                                      <p:cBhvr>
                                        <p:cTn id="90" dur="500"/>
                                        <p:tgtEl>
                                          <p:spTgt spid="11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iterate>
                                    <p:tmAbs val="0"/>
                                  </p:iterate>
                                  <p:childTnLst>
                                    <p:set>
                                      <p:cBhvr>
                                        <p:cTn id="94" fill="hold"/>
                                        <p:tgtEl>
                                          <p:spTgt spid="130"/>
                                        </p:tgtEl>
                                        <p:attrNameLst>
                                          <p:attrName>style.visibility</p:attrName>
                                        </p:attrNameLst>
                                      </p:cBhvr>
                                      <p:to>
                                        <p:strVal val="visible"/>
                                      </p:to>
                                    </p:set>
                                    <p:animEffect transition="in" filter="wipe(up)">
                                      <p:cBhvr>
                                        <p:cTn id="95" dur="500"/>
                                        <p:tgtEl>
                                          <p:spTgt spid="130"/>
                                        </p:tgtEl>
                                      </p:cBhvr>
                                    </p:animEffect>
                                  </p:childTnLst>
                                </p:cTn>
                              </p:par>
                            </p:childTnLst>
                          </p:cTn>
                        </p:par>
                        <p:par>
                          <p:cTn id="96" fill="hold">
                            <p:stCondLst>
                              <p:cond delay="500"/>
                            </p:stCondLst>
                            <p:childTnLst>
                              <p:par>
                                <p:cTn id="97" presetID="22" presetClass="entr" presetSubtype="1" fill="hold" grpId="0" nodeType="afterEffect">
                                  <p:stCondLst>
                                    <p:cond delay="0"/>
                                  </p:stCondLst>
                                  <p:iterate>
                                    <p:tmAbs val="0"/>
                                  </p:iterate>
                                  <p:childTnLst>
                                    <p:set>
                                      <p:cBhvr>
                                        <p:cTn id="98" fill="hold"/>
                                        <p:tgtEl>
                                          <p:spTgt spid="146"/>
                                        </p:tgtEl>
                                        <p:attrNameLst>
                                          <p:attrName>style.visibility</p:attrName>
                                        </p:attrNameLst>
                                      </p:cBhvr>
                                      <p:to>
                                        <p:strVal val="visible"/>
                                      </p:to>
                                    </p:set>
                                    <p:animEffect transition="in" filter="wipe(up)">
                                      <p:cBhvr>
                                        <p:cTn id="99" dur="500"/>
                                        <p:tgtEl>
                                          <p:spTgt spid="14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iterate>
                                    <p:tmAbs val="0"/>
                                  </p:iterate>
                                  <p:childTnLst>
                                    <p:set>
                                      <p:cBhvr>
                                        <p:cTn id="103" fill="hold"/>
                                        <p:tgtEl>
                                          <p:spTgt spid="132"/>
                                        </p:tgtEl>
                                        <p:attrNameLst>
                                          <p:attrName>style.visibility</p:attrName>
                                        </p:attrNameLst>
                                      </p:cBhvr>
                                      <p:to>
                                        <p:strVal val="visible"/>
                                      </p:to>
                                    </p:set>
                                    <p:animEffect transition="in" filter="wipe(down)">
                                      <p:cBhvr>
                                        <p:cTn id="104" dur="500"/>
                                        <p:tgtEl>
                                          <p:spTgt spid="132"/>
                                        </p:tgtEl>
                                      </p:cBhvr>
                                    </p:animEffect>
                                  </p:childTnLst>
                                </p:cTn>
                              </p:par>
                            </p:childTnLst>
                          </p:cTn>
                        </p:par>
                        <p:par>
                          <p:cTn id="105" fill="hold">
                            <p:stCondLst>
                              <p:cond delay="500"/>
                            </p:stCondLst>
                            <p:childTnLst>
                              <p:par>
                                <p:cTn id="106" presetID="22" presetClass="entr" presetSubtype="4" fill="hold" grpId="0" nodeType="afterEffect">
                                  <p:stCondLst>
                                    <p:cond delay="0"/>
                                  </p:stCondLst>
                                  <p:iterate>
                                    <p:tmAbs val="0"/>
                                  </p:iterate>
                                  <p:childTnLst>
                                    <p:set>
                                      <p:cBhvr>
                                        <p:cTn id="107" fill="hold"/>
                                        <p:tgtEl>
                                          <p:spTgt spid="136"/>
                                        </p:tgtEl>
                                        <p:attrNameLst>
                                          <p:attrName>style.visibility</p:attrName>
                                        </p:attrNameLst>
                                      </p:cBhvr>
                                      <p:to>
                                        <p:strVal val="visible"/>
                                      </p:to>
                                    </p:set>
                                    <p:animEffect transition="in" filter="wipe(down)">
                                      <p:cBhvr>
                                        <p:cTn id="108" dur="500"/>
                                        <p:tgtEl>
                                          <p:spTgt spid="13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iterate>
                                    <p:tmAbs val="0"/>
                                  </p:iterate>
                                  <p:childTnLst>
                                    <p:set>
                                      <p:cBhvr>
                                        <p:cTn id="112" fill="hold"/>
                                        <p:tgtEl>
                                          <p:spTgt spid="131"/>
                                        </p:tgtEl>
                                        <p:attrNameLst>
                                          <p:attrName>style.visibility</p:attrName>
                                        </p:attrNameLst>
                                      </p:cBhvr>
                                      <p:to>
                                        <p:strVal val="visible"/>
                                      </p:to>
                                    </p:set>
                                    <p:animEffect transition="in" filter="wipe(up)">
                                      <p:cBhvr>
                                        <p:cTn id="113" dur="500"/>
                                        <p:tgtEl>
                                          <p:spTgt spid="131"/>
                                        </p:tgtEl>
                                      </p:cBhvr>
                                    </p:animEffect>
                                  </p:childTnLst>
                                </p:cTn>
                              </p:par>
                            </p:childTnLst>
                          </p:cTn>
                        </p:par>
                        <p:par>
                          <p:cTn id="114" fill="hold">
                            <p:stCondLst>
                              <p:cond delay="500"/>
                            </p:stCondLst>
                            <p:childTnLst>
                              <p:par>
                                <p:cTn id="115" presetID="22" presetClass="entr" presetSubtype="1" fill="hold" grpId="0" nodeType="afterEffect">
                                  <p:stCondLst>
                                    <p:cond delay="0"/>
                                  </p:stCondLst>
                                  <p:iterate>
                                    <p:tmAbs val="0"/>
                                  </p:iterate>
                                  <p:childTnLst>
                                    <p:set>
                                      <p:cBhvr>
                                        <p:cTn id="116" fill="hold"/>
                                        <p:tgtEl>
                                          <p:spTgt spid="147"/>
                                        </p:tgtEl>
                                        <p:attrNameLst>
                                          <p:attrName>style.visibility</p:attrName>
                                        </p:attrNameLst>
                                      </p:cBhvr>
                                      <p:to>
                                        <p:strVal val="visible"/>
                                      </p:to>
                                    </p:set>
                                    <p:animEffect transition="in" filter="wipe(up)">
                                      <p:cBhvr>
                                        <p:cTn id="117" dur="500"/>
                                        <p:tgtEl>
                                          <p:spTgt spid="147"/>
                                        </p:tgtEl>
                                      </p:cBhvr>
                                    </p:animEffect>
                                  </p:childTnLst>
                                </p:cTn>
                              </p:par>
                            </p:childTnLst>
                          </p:cTn>
                        </p:par>
                        <p:par>
                          <p:cTn id="118" fill="hold">
                            <p:stCondLst>
                              <p:cond delay="1000"/>
                            </p:stCondLst>
                            <p:childTnLst>
                              <p:par>
                                <p:cTn id="119" presetID="22" presetClass="entr" presetSubtype="4" fill="hold" grpId="0" nodeType="afterEffect">
                                  <p:stCondLst>
                                    <p:cond delay="0"/>
                                  </p:stCondLst>
                                  <p:iterate>
                                    <p:tmAbs val="0"/>
                                  </p:iterate>
                                  <p:childTnLst>
                                    <p:set>
                                      <p:cBhvr>
                                        <p:cTn id="120" fill="hold"/>
                                        <p:tgtEl>
                                          <p:spTgt spid="133"/>
                                        </p:tgtEl>
                                        <p:attrNameLst>
                                          <p:attrName>style.visibility</p:attrName>
                                        </p:attrNameLst>
                                      </p:cBhvr>
                                      <p:to>
                                        <p:strVal val="visible"/>
                                      </p:to>
                                    </p:set>
                                    <p:animEffect transition="in" filter="wipe(down)">
                                      <p:cBhvr>
                                        <p:cTn id="121" dur="500"/>
                                        <p:tgtEl>
                                          <p:spTgt spid="133"/>
                                        </p:tgtEl>
                                      </p:cBhvr>
                                    </p:animEffect>
                                  </p:childTnLst>
                                </p:cTn>
                              </p:par>
                            </p:childTnLst>
                          </p:cTn>
                        </p:par>
                        <p:par>
                          <p:cTn id="122" fill="hold">
                            <p:stCondLst>
                              <p:cond delay="1500"/>
                            </p:stCondLst>
                            <p:childTnLst>
                              <p:par>
                                <p:cTn id="123" presetID="22" presetClass="entr" presetSubtype="4" fill="hold" grpId="0" nodeType="afterEffect">
                                  <p:stCondLst>
                                    <p:cond delay="0"/>
                                  </p:stCondLst>
                                  <p:iterate>
                                    <p:tmAbs val="0"/>
                                  </p:iterate>
                                  <p:childTnLst>
                                    <p:set>
                                      <p:cBhvr>
                                        <p:cTn id="124" fill="hold"/>
                                        <p:tgtEl>
                                          <p:spTgt spid="137"/>
                                        </p:tgtEl>
                                        <p:attrNameLst>
                                          <p:attrName>style.visibility</p:attrName>
                                        </p:attrNameLst>
                                      </p:cBhvr>
                                      <p:to>
                                        <p:strVal val="visible"/>
                                      </p:to>
                                    </p:set>
                                    <p:animEffect transition="in" filter="wipe(down)">
                                      <p:cBhvr>
                                        <p:cTn id="125" dur="500"/>
                                        <p:tgtEl>
                                          <p:spTgt spid="13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iterate>
                                    <p:tmAbs val="0"/>
                                  </p:iterate>
                                  <p:childTnLst>
                                    <p:set>
                                      <p:cBhvr>
                                        <p:cTn id="129" fill="hold"/>
                                        <p:tgtEl>
                                          <p:spTgt spid="134"/>
                                        </p:tgtEl>
                                        <p:attrNameLst>
                                          <p:attrName>style.visibility</p:attrName>
                                        </p:attrNameLst>
                                      </p:cBhvr>
                                      <p:to>
                                        <p:strVal val="visible"/>
                                      </p:to>
                                    </p:set>
                                    <p:animEffect transition="in" filter="wipe(up)">
                                      <p:cBhvr>
                                        <p:cTn id="130" dur="500"/>
                                        <p:tgtEl>
                                          <p:spTgt spid="134"/>
                                        </p:tgtEl>
                                      </p:cBhvr>
                                    </p:animEffect>
                                  </p:childTnLst>
                                </p:cTn>
                              </p:par>
                            </p:childTnLst>
                          </p:cTn>
                        </p:par>
                        <p:par>
                          <p:cTn id="131" fill="hold">
                            <p:stCondLst>
                              <p:cond delay="500"/>
                            </p:stCondLst>
                            <p:childTnLst>
                              <p:par>
                                <p:cTn id="132" presetID="22" presetClass="entr" presetSubtype="1" fill="hold" grpId="0" nodeType="afterEffect">
                                  <p:stCondLst>
                                    <p:cond delay="0"/>
                                  </p:stCondLst>
                                  <p:iterate>
                                    <p:tmAbs val="0"/>
                                  </p:iterate>
                                  <p:childTnLst>
                                    <p:set>
                                      <p:cBhvr>
                                        <p:cTn id="133" fill="hold"/>
                                        <p:tgtEl>
                                          <p:spTgt spid="148"/>
                                        </p:tgtEl>
                                        <p:attrNameLst>
                                          <p:attrName>style.visibility</p:attrName>
                                        </p:attrNameLst>
                                      </p:cBhvr>
                                      <p:to>
                                        <p:strVal val="visible"/>
                                      </p:to>
                                    </p:set>
                                    <p:animEffect transition="in" filter="wipe(up)">
                                      <p:cBhvr>
                                        <p:cTn id="134" dur="500"/>
                                        <p:tgtEl>
                                          <p:spTgt spid="148"/>
                                        </p:tgtEl>
                                      </p:cBhvr>
                                    </p:animEffect>
                                  </p:childTnLst>
                                </p:cTn>
                              </p:par>
                            </p:childTnLst>
                          </p:cTn>
                        </p:par>
                        <p:par>
                          <p:cTn id="135" fill="hold">
                            <p:stCondLst>
                              <p:cond delay="1000"/>
                            </p:stCondLst>
                            <p:childTnLst>
                              <p:par>
                                <p:cTn id="136" presetID="22" presetClass="entr" presetSubtype="4" fill="hold" grpId="0" nodeType="afterEffect">
                                  <p:stCondLst>
                                    <p:cond delay="0"/>
                                  </p:stCondLst>
                                  <p:iterate>
                                    <p:tmAbs val="0"/>
                                  </p:iterate>
                                  <p:childTnLst>
                                    <p:set>
                                      <p:cBhvr>
                                        <p:cTn id="137" fill="hold"/>
                                        <p:tgtEl>
                                          <p:spTgt spid="135"/>
                                        </p:tgtEl>
                                        <p:attrNameLst>
                                          <p:attrName>style.visibility</p:attrName>
                                        </p:attrNameLst>
                                      </p:cBhvr>
                                      <p:to>
                                        <p:strVal val="visible"/>
                                      </p:to>
                                    </p:set>
                                    <p:animEffect transition="in" filter="wipe(down)">
                                      <p:cBhvr>
                                        <p:cTn id="138" dur="500"/>
                                        <p:tgtEl>
                                          <p:spTgt spid="135"/>
                                        </p:tgtEl>
                                      </p:cBhvr>
                                    </p:animEffect>
                                  </p:childTnLst>
                                </p:cTn>
                              </p:par>
                            </p:childTnLst>
                          </p:cTn>
                        </p:par>
                        <p:par>
                          <p:cTn id="139" fill="hold">
                            <p:stCondLst>
                              <p:cond delay="1500"/>
                            </p:stCondLst>
                            <p:childTnLst>
                              <p:par>
                                <p:cTn id="140" presetID="22" presetClass="entr" presetSubtype="4" fill="hold" grpId="0" nodeType="afterEffect">
                                  <p:stCondLst>
                                    <p:cond delay="0"/>
                                  </p:stCondLst>
                                  <p:iterate>
                                    <p:tmAbs val="0"/>
                                  </p:iterate>
                                  <p:childTnLst>
                                    <p:set>
                                      <p:cBhvr>
                                        <p:cTn id="141" fill="hold"/>
                                        <p:tgtEl>
                                          <p:spTgt spid="138"/>
                                        </p:tgtEl>
                                        <p:attrNameLst>
                                          <p:attrName>style.visibility</p:attrName>
                                        </p:attrNameLst>
                                      </p:cBhvr>
                                      <p:to>
                                        <p:strVal val="visible"/>
                                      </p:to>
                                    </p:set>
                                    <p:animEffect transition="in" filter="wipe(down)">
                                      <p:cBhvr>
                                        <p:cTn id="142" dur="500"/>
                                        <p:tgtEl>
                                          <p:spTgt spid="13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iterate>
                                    <p:tmAbs val="0"/>
                                  </p:iterate>
                                  <p:childTnLst>
                                    <p:set>
                                      <p:cBhvr>
                                        <p:cTn id="146" fill="hold"/>
                                        <p:tgtEl>
                                          <p:spTgt spid="124"/>
                                        </p:tgtEl>
                                        <p:attrNameLst>
                                          <p:attrName>style.visibility</p:attrName>
                                        </p:attrNameLst>
                                      </p:cBhvr>
                                      <p:to>
                                        <p:strVal val="visible"/>
                                      </p:to>
                                    </p:set>
                                    <p:animEffect transition="in" filter="wipe(left)">
                                      <p:cBhvr>
                                        <p:cTn id="147" dur="500"/>
                                        <p:tgtEl>
                                          <p:spTgt spid="124"/>
                                        </p:tgtEl>
                                      </p:cBhvr>
                                    </p:animEffect>
                                  </p:childTnLst>
                                </p:cTn>
                              </p:par>
                            </p:childTnLst>
                          </p:cTn>
                        </p:par>
                        <p:par>
                          <p:cTn id="148" fill="hold">
                            <p:stCondLst>
                              <p:cond delay="500"/>
                            </p:stCondLst>
                            <p:childTnLst>
                              <p:par>
                                <p:cTn id="149" presetID="10" presetClass="entr" fill="hold" grpId="0" nodeType="afterEffect">
                                  <p:stCondLst>
                                    <p:cond delay="0"/>
                                  </p:stCondLst>
                                  <p:iterate>
                                    <p:tmAbs val="0"/>
                                  </p:iterate>
                                  <p:childTnLst>
                                    <p:set>
                                      <p:cBhvr>
                                        <p:cTn id="150" fill="hold"/>
                                        <p:tgtEl>
                                          <p:spTgt spid="139"/>
                                        </p:tgtEl>
                                        <p:attrNameLst>
                                          <p:attrName>style.visibility</p:attrName>
                                        </p:attrNameLst>
                                      </p:cBhvr>
                                      <p:to>
                                        <p:strVal val="visible"/>
                                      </p:to>
                                    </p:set>
                                    <p:animEffect transition="in" filter="fade">
                                      <p:cBhvr>
                                        <p:cTn id="151" dur="500"/>
                                        <p:tgtEl>
                                          <p:spTgt spid="139"/>
                                        </p:tgtEl>
                                      </p:cBhvr>
                                    </p:animEffect>
                                  </p:childTnLst>
                                </p:cTn>
                              </p:par>
                            </p:childTnLst>
                          </p:cTn>
                        </p:par>
                        <p:par>
                          <p:cTn id="152" fill="hold">
                            <p:stCondLst>
                              <p:cond delay="1000"/>
                            </p:stCondLst>
                            <p:childTnLst>
                              <p:par>
                                <p:cTn id="153" presetID="10" presetClass="entr" fill="hold" grpId="0" nodeType="afterEffect">
                                  <p:stCondLst>
                                    <p:cond delay="0"/>
                                  </p:stCondLst>
                                  <p:iterate>
                                    <p:tmAbs val="0"/>
                                  </p:iterate>
                                  <p:childTnLst>
                                    <p:set>
                                      <p:cBhvr>
                                        <p:cTn id="154" fill="hold"/>
                                        <p:tgtEl>
                                          <p:spTgt spid="126"/>
                                        </p:tgtEl>
                                        <p:attrNameLst>
                                          <p:attrName>style.visibility</p:attrName>
                                        </p:attrNameLst>
                                      </p:cBhvr>
                                      <p:to>
                                        <p:strVal val="visible"/>
                                      </p:to>
                                    </p:set>
                                    <p:animEffect transition="in" filter="fade">
                                      <p:cBhvr>
                                        <p:cTn id="155" dur="500"/>
                                        <p:tgtEl>
                                          <p:spTgt spid="12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fill="hold" grpId="0" nodeType="clickEffect">
                                  <p:stCondLst>
                                    <p:cond delay="0"/>
                                  </p:stCondLst>
                                  <p:iterate>
                                    <p:tmAbs val="0"/>
                                  </p:iterate>
                                  <p:childTnLst>
                                    <p:set>
                                      <p:cBhvr>
                                        <p:cTn id="159" fill="hold"/>
                                        <p:tgtEl>
                                          <p:spTgt spid="155"/>
                                        </p:tgtEl>
                                        <p:attrNameLst>
                                          <p:attrName>style.visibility</p:attrName>
                                        </p:attrNameLst>
                                      </p:cBhvr>
                                      <p:to>
                                        <p:strVal val="visible"/>
                                      </p:to>
                                    </p:set>
                                    <p:animEffect transition="in" filter="fade">
                                      <p:cBhvr>
                                        <p:cTn id="160" dur="500"/>
                                        <p:tgtEl>
                                          <p:spTgt spid="155"/>
                                        </p:tgtEl>
                                      </p:cBhvr>
                                    </p:animEffect>
                                  </p:childTnLst>
                                </p:cTn>
                              </p:par>
                            </p:childTnLst>
                          </p:cTn>
                        </p:par>
                        <p:par>
                          <p:cTn id="161" fill="hold">
                            <p:stCondLst>
                              <p:cond delay="500"/>
                            </p:stCondLst>
                            <p:childTnLst>
                              <p:par>
                                <p:cTn id="162" presetID="10" presetClass="entr" fill="hold" grpId="0" nodeType="afterEffect">
                                  <p:stCondLst>
                                    <p:cond delay="0"/>
                                  </p:stCondLst>
                                  <p:iterate>
                                    <p:tmAbs val="0"/>
                                  </p:iterate>
                                  <p:childTnLst>
                                    <p:set>
                                      <p:cBhvr>
                                        <p:cTn id="163" fill="hold"/>
                                        <p:tgtEl>
                                          <p:spTgt spid="151"/>
                                        </p:tgtEl>
                                        <p:attrNameLst>
                                          <p:attrName>style.visibility</p:attrName>
                                        </p:attrNameLst>
                                      </p:cBhvr>
                                      <p:to>
                                        <p:strVal val="visible"/>
                                      </p:to>
                                    </p:set>
                                    <p:animEffect transition="in" filter="fade">
                                      <p:cBhvr>
                                        <p:cTn id="164" dur="500"/>
                                        <p:tgtEl>
                                          <p:spTgt spid="151"/>
                                        </p:tgtEl>
                                      </p:cBhvr>
                                    </p:animEffect>
                                  </p:childTnLst>
                                </p:cTn>
                              </p:par>
                            </p:childTnLst>
                          </p:cTn>
                        </p:par>
                        <p:par>
                          <p:cTn id="165" fill="hold">
                            <p:stCondLst>
                              <p:cond delay="1000"/>
                            </p:stCondLst>
                            <p:childTnLst>
                              <p:par>
                                <p:cTn id="166" presetID="10" presetClass="entr" fill="hold" grpId="0" nodeType="afterEffect">
                                  <p:stCondLst>
                                    <p:cond delay="0"/>
                                  </p:stCondLst>
                                  <p:iterate>
                                    <p:tmAbs val="0"/>
                                  </p:iterate>
                                  <p:childTnLst>
                                    <p:set>
                                      <p:cBhvr>
                                        <p:cTn id="167" fill="hold"/>
                                        <p:tgtEl>
                                          <p:spTgt spid="152"/>
                                        </p:tgtEl>
                                        <p:attrNameLst>
                                          <p:attrName>style.visibility</p:attrName>
                                        </p:attrNameLst>
                                      </p:cBhvr>
                                      <p:to>
                                        <p:strVal val="visible"/>
                                      </p:to>
                                    </p:set>
                                    <p:animEffect transition="in" filter="fade">
                                      <p:cBhvr>
                                        <p:cTn id="168" dur="500"/>
                                        <p:tgtEl>
                                          <p:spTgt spid="152"/>
                                        </p:tgtEl>
                                      </p:cBhvr>
                                    </p:animEffect>
                                  </p:childTnLst>
                                </p:cTn>
                              </p:par>
                            </p:childTnLst>
                          </p:cTn>
                        </p:par>
                        <p:par>
                          <p:cTn id="169" fill="hold">
                            <p:stCondLst>
                              <p:cond delay="1500"/>
                            </p:stCondLst>
                            <p:childTnLst>
                              <p:par>
                                <p:cTn id="170" presetID="22" presetClass="entr" presetSubtype="1" fill="hold" grpId="0" nodeType="afterEffect">
                                  <p:stCondLst>
                                    <p:cond delay="0"/>
                                  </p:stCondLst>
                                  <p:iterate>
                                    <p:tmAbs val="0"/>
                                  </p:iterate>
                                  <p:childTnLst>
                                    <p:set>
                                      <p:cBhvr>
                                        <p:cTn id="171" fill="hold"/>
                                        <p:tgtEl>
                                          <p:spTgt spid="153"/>
                                        </p:tgtEl>
                                        <p:attrNameLst>
                                          <p:attrName>style.visibility</p:attrName>
                                        </p:attrNameLst>
                                      </p:cBhvr>
                                      <p:to>
                                        <p:strVal val="visible"/>
                                      </p:to>
                                    </p:set>
                                    <p:animEffect transition="in" filter="wipe(up)">
                                      <p:cBhvr>
                                        <p:cTn id="172" dur="500"/>
                                        <p:tgtEl>
                                          <p:spTgt spid="153"/>
                                        </p:tgtEl>
                                      </p:cBhvr>
                                    </p:animEffect>
                                  </p:childTnLst>
                                </p:cTn>
                              </p:par>
                            </p:childTnLst>
                          </p:cTn>
                        </p:par>
                        <p:par>
                          <p:cTn id="173" fill="hold">
                            <p:stCondLst>
                              <p:cond delay="2000"/>
                            </p:stCondLst>
                            <p:childTnLst>
                              <p:par>
                                <p:cTn id="174" presetID="22" presetClass="entr" presetSubtype="1" fill="hold" grpId="0" nodeType="afterEffect">
                                  <p:stCondLst>
                                    <p:cond delay="0"/>
                                  </p:stCondLst>
                                  <p:iterate>
                                    <p:tmAbs val="0"/>
                                  </p:iterate>
                                  <p:childTnLst>
                                    <p:set>
                                      <p:cBhvr>
                                        <p:cTn id="175" fill="hold"/>
                                        <p:tgtEl>
                                          <p:spTgt spid="154"/>
                                        </p:tgtEl>
                                        <p:attrNameLst>
                                          <p:attrName>style.visibility</p:attrName>
                                        </p:attrNameLst>
                                      </p:cBhvr>
                                      <p:to>
                                        <p:strVal val="visible"/>
                                      </p:to>
                                    </p:set>
                                    <p:animEffect transition="in" filter="wipe(up)">
                                      <p:cBhvr>
                                        <p:cTn id="176" dur="500"/>
                                        <p:tgtEl>
                                          <p:spTgt spid="154"/>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fill="hold" grpId="0" nodeType="clickEffect">
                                  <p:stCondLst>
                                    <p:cond delay="0"/>
                                  </p:stCondLst>
                                  <p:iterate>
                                    <p:tmAbs val="0"/>
                                  </p:iterate>
                                  <p:childTnLst>
                                    <p:set>
                                      <p:cBhvr>
                                        <p:cTn id="180" fill="hold"/>
                                        <p:tgtEl>
                                          <p:spTgt spid="158"/>
                                        </p:tgtEl>
                                        <p:attrNameLst>
                                          <p:attrName>style.visibility</p:attrName>
                                        </p:attrNameLst>
                                      </p:cBhvr>
                                      <p:to>
                                        <p:strVal val="visible"/>
                                      </p:to>
                                    </p:set>
                                    <p:animEffect transition="in" filter="fade">
                                      <p:cBhvr>
                                        <p:cTn id="181" dur="500"/>
                                        <p:tgtEl>
                                          <p:spTgt spid="158"/>
                                        </p:tgtEl>
                                      </p:cBhvr>
                                    </p:animEffect>
                                  </p:childTnLst>
                                </p:cTn>
                              </p:par>
                            </p:childTnLst>
                          </p:cTn>
                        </p:par>
                        <p:par>
                          <p:cTn id="182" fill="hold">
                            <p:stCondLst>
                              <p:cond delay="500"/>
                            </p:stCondLst>
                            <p:childTnLst>
                              <p:par>
                                <p:cTn id="183" presetID="10" presetClass="entr" fill="hold" grpId="0" nodeType="afterEffect">
                                  <p:stCondLst>
                                    <p:cond delay="0"/>
                                  </p:stCondLst>
                                  <p:iterate>
                                    <p:tmAbs val="0"/>
                                  </p:iterate>
                                  <p:childTnLst>
                                    <p:set>
                                      <p:cBhvr>
                                        <p:cTn id="184" fill="hold"/>
                                        <p:tgtEl>
                                          <p:spTgt spid="156"/>
                                        </p:tgtEl>
                                        <p:attrNameLst>
                                          <p:attrName>style.visibility</p:attrName>
                                        </p:attrNameLst>
                                      </p:cBhvr>
                                      <p:to>
                                        <p:strVal val="visible"/>
                                      </p:to>
                                    </p:set>
                                    <p:animEffect transition="in" filter="fade">
                                      <p:cBhvr>
                                        <p:cTn id="185" dur="500"/>
                                        <p:tgtEl>
                                          <p:spTgt spid="156"/>
                                        </p:tgtEl>
                                      </p:cBhvr>
                                    </p:animEffect>
                                  </p:childTnLst>
                                </p:cTn>
                              </p:par>
                            </p:childTnLst>
                          </p:cTn>
                        </p:par>
                        <p:par>
                          <p:cTn id="186" fill="hold">
                            <p:stCondLst>
                              <p:cond delay="1000"/>
                            </p:stCondLst>
                            <p:childTnLst>
                              <p:par>
                                <p:cTn id="187" presetID="22" presetClass="entr" presetSubtype="1" fill="hold" grpId="0" nodeType="afterEffect">
                                  <p:stCondLst>
                                    <p:cond delay="0"/>
                                  </p:stCondLst>
                                  <p:iterate>
                                    <p:tmAbs val="0"/>
                                  </p:iterate>
                                  <p:childTnLst>
                                    <p:set>
                                      <p:cBhvr>
                                        <p:cTn id="188" fill="hold"/>
                                        <p:tgtEl>
                                          <p:spTgt spid="157"/>
                                        </p:tgtEl>
                                        <p:attrNameLst>
                                          <p:attrName>style.visibility</p:attrName>
                                        </p:attrNameLst>
                                      </p:cBhvr>
                                      <p:to>
                                        <p:strVal val="visible"/>
                                      </p:to>
                                    </p:set>
                                    <p:animEffect transition="in" filter="wipe(up)">
                                      <p:cBhvr>
                                        <p:cTn id="18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dvAuto="0"/>
      <p:bldP spid="114" grpId="0" animBg="1" advAuto="0"/>
      <p:bldP spid="117" grpId="0" animBg="1" advAuto="0"/>
      <p:bldP spid="118" grpId="0" animBg="1" advAuto="0"/>
      <p:bldP spid="119" grpId="0" animBg="1" advAuto="0"/>
      <p:bldP spid="120" grpId="0" animBg="1" advAuto="0"/>
      <p:bldP spid="121" grpId="0" animBg="1" advAuto="0"/>
      <p:bldP spid="122" grpId="0" animBg="1" advAuto="0"/>
      <p:bldP spid="123" grpId="0" animBg="1" advAuto="0"/>
      <p:bldP spid="124" grpId="0" animBg="1" advAuto="0"/>
      <p:bldP spid="125" grpId="0" animBg="1" advAuto="0"/>
      <p:bldP spid="126" grpId="0" animBg="1" advAuto="0"/>
      <p:bldP spid="127" grpId="0" animBg="1" advAuto="0"/>
      <p:bldP spid="128" grpId="0" animBg="1" advAuto="0"/>
      <p:bldP spid="129" grpId="0" animBg="1" advAuto="0"/>
      <p:bldP spid="130" grpId="0" animBg="1" advAuto="0"/>
      <p:bldP spid="131" grpId="0" animBg="1" advAuto="0"/>
      <p:bldP spid="132" grpId="0" animBg="1" advAuto="0"/>
      <p:bldP spid="133" grpId="0" animBg="1" advAuto="0"/>
      <p:bldP spid="134" grpId="0" animBg="1" advAuto="0"/>
      <p:bldP spid="135" grpId="0" animBg="1" advAuto="0"/>
      <p:bldP spid="136" grpId="0" animBg="1" advAuto="0"/>
      <p:bldP spid="137" grpId="0" animBg="1" advAuto="0"/>
      <p:bldP spid="138" grpId="0" animBg="1" advAuto="0"/>
      <p:bldP spid="139" grpId="0" animBg="1" advAuto="0"/>
      <p:bldP spid="140" grpId="0" animBg="1" advAuto="0"/>
      <p:bldP spid="141" grpId="0" animBg="1" advAuto="0"/>
      <p:bldP spid="142" grpId="0" animBg="1" advAuto="0"/>
      <p:bldP spid="143" grpId="0" animBg="1" advAuto="0"/>
      <p:bldP spid="144" grpId="0" animBg="1" advAuto="0"/>
      <p:bldP spid="145" grpId="0" animBg="1" advAuto="0"/>
      <p:bldP spid="146" grpId="0" animBg="1" advAuto="0"/>
      <p:bldP spid="147" grpId="0" animBg="1" advAuto="0"/>
      <p:bldP spid="148" grpId="0" animBg="1" advAuto="0"/>
      <p:bldP spid="149" grpId="0" animBg="1" advAuto="0"/>
      <p:bldP spid="150" grpId="0" animBg="1" advAuto="0"/>
      <p:bldP spid="151" grpId="0" animBg="1" advAuto="0"/>
      <p:bldP spid="152" grpId="0" animBg="1" advAuto="0"/>
      <p:bldP spid="153" grpId="0" animBg="1" advAuto="0"/>
      <p:bldP spid="154" grpId="0" animBg="1" advAuto="0"/>
      <p:bldP spid="155" grpId="0" animBg="1" advAuto="0"/>
      <p:bldP spid="156" grpId="0" animBg="1" advAuto="0"/>
      <p:bldP spid="157" grpId="0" animBg="1" advAuto="0"/>
      <p:bldP spid="158"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p:cNvSpPr/>
          <p:nvPr/>
        </p:nvSpPr>
        <p:spPr>
          <a:xfrm>
            <a:off x="4876800" y="11024714"/>
            <a:ext cx="19335750" cy="1684586"/>
          </a:xfrm>
          <a:prstGeom prst="roundRect">
            <a:avLst>
              <a:gd name="adj" fmla="val 14019"/>
            </a:avLst>
          </a:prstGeom>
          <a:blipFill>
            <a:blip r:embed="rId2"/>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graphicFrame>
        <p:nvGraphicFramePr>
          <p:cNvPr id="161" name="Table 2"/>
          <p:cNvGraphicFramePr/>
          <p:nvPr>
            <p:extLst>
              <p:ext uri="{D42A27DB-BD31-4B8C-83A1-F6EECF244321}">
                <p14:modId xmlns:p14="http://schemas.microsoft.com/office/powerpoint/2010/main" val="3530584486"/>
              </p:ext>
            </p:extLst>
          </p:nvPr>
        </p:nvGraphicFramePr>
        <p:xfrm>
          <a:off x="8210550" y="11884955"/>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1800"/>
                      </a:pPr>
                      <a:r>
                        <a:rPr sz="2200" b="1">
                          <a:latin typeface="Courier New"/>
                          <a:ea typeface="Courier New"/>
                          <a:cs typeface="Courier New"/>
                          <a:sym typeface="Courier New"/>
                        </a:rPr>
                        <a:t>0</a:t>
                      </a:r>
                    </a:p>
                  </a:txBody>
                  <a:tcPr marL="50800" marR="50800" marT="41984" marB="41984" anchor="b"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1</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2</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3</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4</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5</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6</a:t>
                      </a:r>
                    </a:p>
                  </a:txBody>
                  <a:tcPr marL="50800" marR="50800" marT="41984" marB="41984" anchor="b"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tc>
                  <a:txBody>
                    <a:bodyPr/>
                    <a:lstStyle/>
                    <a:p>
                      <a:pPr defTabSz="914400">
                        <a:tabLst>
                          <a:tab pos="1371600" algn="l"/>
                        </a:tabLst>
                        <a:defRPr sz="1800"/>
                      </a:pPr>
                      <a:r>
                        <a:rPr sz="2200" b="1">
                          <a:latin typeface="Courier New"/>
                          <a:ea typeface="Courier New"/>
                          <a:cs typeface="Courier New"/>
                          <a:sym typeface="Courier New"/>
                        </a:rPr>
                        <a:t>7</a:t>
                      </a:r>
                    </a:p>
                  </a:txBody>
                  <a:tcPr marL="50800" marR="50800" marT="41984" marB="41984" anchor="b"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gradFill flip="none" rotWithShape="1">
                      <a:gsLst>
                        <a:gs pos="0">
                          <a:srgbClr val="FFFFFF">
                            <a:alpha val="50000"/>
                          </a:srgbClr>
                        </a:gs>
                        <a:gs pos="100000">
                          <a:srgbClr val="FFFFFF"/>
                        </a:gs>
                      </a:gsLst>
                      <a:lin ang="5400000" scaled="0"/>
                    </a:gradFill>
                  </a:tcPr>
                </a:tc>
                <a:extLst>
                  <a:ext uri="{0D108BD9-81ED-4DB2-BD59-A6C34878D82A}">
                    <a16:rowId xmlns:a16="http://schemas.microsoft.com/office/drawing/2014/main" val="10000"/>
                  </a:ext>
                </a:extLst>
              </a:tr>
            </a:tbl>
          </a:graphicData>
        </a:graphic>
      </p:graphicFrame>
      <p:sp>
        <p:nvSpPr>
          <p:cNvPr id="162" name="Map"/>
          <p:cNvSpPr/>
          <p:nvPr/>
        </p:nvSpPr>
        <p:spPr>
          <a:xfrm>
            <a:off x="5024958" y="11167825"/>
            <a:ext cx="3143735" cy="59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800" b="1">
                <a:solidFill>
                  <a:srgbClr val="FFFB00"/>
                </a:solidFill>
                <a:latin typeface="Courier New"/>
                <a:ea typeface="Courier New"/>
                <a:cs typeface="Courier New"/>
                <a:sym typeface="Courier New"/>
              </a:defRPr>
            </a:lvl1pPr>
          </a:lstStyle>
          <a:p>
            <a:r>
              <a:t>Map</a:t>
            </a:r>
          </a:p>
        </p:txBody>
      </p:sp>
      <p:graphicFrame>
        <p:nvGraphicFramePr>
          <p:cNvPr id="163" name="Table 1"/>
          <p:cNvGraphicFramePr/>
          <p:nvPr>
            <p:extLst>
              <p:ext uri="{D42A27DB-BD31-4B8C-83A1-F6EECF244321}">
                <p14:modId xmlns:p14="http://schemas.microsoft.com/office/powerpoint/2010/main" val="3120036104"/>
              </p:ext>
            </p:extLst>
          </p:nvPr>
        </p:nvGraphicFramePr>
        <p:xfrm>
          <a:off x="8210550" y="11161055"/>
          <a:ext cx="12161008" cy="624505"/>
        </p:xfrm>
        <a:graphic>
          <a:graphicData uri="http://schemas.openxmlformats.org/drawingml/2006/table">
            <a:tbl>
              <a:tblPr>
                <a:tableStyleId>{4C3C2611-4C71-4FC5-86AE-919BDF0F9419}</a:tableStyleId>
              </a:tblPr>
              <a:tblGrid>
                <a:gridCol w="1520126">
                  <a:extLst>
                    <a:ext uri="{9D8B030D-6E8A-4147-A177-3AD203B41FA5}">
                      <a16:colId xmlns:a16="http://schemas.microsoft.com/office/drawing/2014/main" val="20000"/>
                    </a:ext>
                  </a:extLst>
                </a:gridCol>
                <a:gridCol w="1520126">
                  <a:extLst>
                    <a:ext uri="{9D8B030D-6E8A-4147-A177-3AD203B41FA5}">
                      <a16:colId xmlns:a16="http://schemas.microsoft.com/office/drawing/2014/main" val="20001"/>
                    </a:ext>
                  </a:extLst>
                </a:gridCol>
                <a:gridCol w="1520126">
                  <a:extLst>
                    <a:ext uri="{9D8B030D-6E8A-4147-A177-3AD203B41FA5}">
                      <a16:colId xmlns:a16="http://schemas.microsoft.com/office/drawing/2014/main" val="20002"/>
                    </a:ext>
                  </a:extLst>
                </a:gridCol>
                <a:gridCol w="1520126">
                  <a:extLst>
                    <a:ext uri="{9D8B030D-6E8A-4147-A177-3AD203B41FA5}">
                      <a16:colId xmlns:a16="http://schemas.microsoft.com/office/drawing/2014/main" val="20003"/>
                    </a:ext>
                  </a:extLst>
                </a:gridCol>
                <a:gridCol w="1520126">
                  <a:extLst>
                    <a:ext uri="{9D8B030D-6E8A-4147-A177-3AD203B41FA5}">
                      <a16:colId xmlns:a16="http://schemas.microsoft.com/office/drawing/2014/main" val="20004"/>
                    </a:ext>
                  </a:extLst>
                </a:gridCol>
                <a:gridCol w="1520126">
                  <a:extLst>
                    <a:ext uri="{9D8B030D-6E8A-4147-A177-3AD203B41FA5}">
                      <a16:colId xmlns:a16="http://schemas.microsoft.com/office/drawing/2014/main" val="20005"/>
                    </a:ext>
                  </a:extLst>
                </a:gridCol>
                <a:gridCol w="1520126">
                  <a:extLst>
                    <a:ext uri="{9D8B030D-6E8A-4147-A177-3AD203B41FA5}">
                      <a16:colId xmlns:a16="http://schemas.microsoft.com/office/drawing/2014/main" val="20006"/>
                    </a:ext>
                  </a:extLst>
                </a:gridCol>
                <a:gridCol w="1520126">
                  <a:extLst>
                    <a:ext uri="{9D8B030D-6E8A-4147-A177-3AD203B41FA5}">
                      <a16:colId xmlns:a16="http://schemas.microsoft.com/office/drawing/2014/main" val="20007"/>
                    </a:ext>
                  </a:extLst>
                </a:gridCol>
              </a:tblGrid>
              <a:tr h="624505">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tc>
                  <a:txBody>
                    <a:bodyPr/>
                    <a:lstStyle/>
                    <a:p>
                      <a:pPr defTabSz="914400">
                        <a:tabLst>
                          <a:tab pos="1371600" algn="l"/>
                        </a:tabLst>
                        <a:defRPr sz="2600" b="1">
                          <a:latin typeface="Arial Narrow"/>
                          <a:ea typeface="Arial Narrow"/>
                          <a:cs typeface="Arial Narrow"/>
                          <a:sym typeface="Arial Narrow"/>
                        </a:defRPr>
                      </a:pPr>
                      <a:endParaRPr sz="2200"/>
                    </a:p>
                  </a:txBody>
                  <a:tcPr marL="50800" marR="50800" marT="41984" marB="41984"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sp>
        <p:nvSpPr>
          <p:cNvPr id="164" name="Array Index"/>
          <p:cNvSpPr/>
          <p:nvPr/>
        </p:nvSpPr>
        <p:spPr>
          <a:xfrm>
            <a:off x="21149332" y="11999413"/>
            <a:ext cx="2354536"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defTabSz="876300">
              <a:defRPr sz="3600">
                <a:solidFill>
                  <a:srgbClr val="FFFFFF"/>
                </a:solidFill>
                <a:latin typeface="Marker Felt"/>
                <a:ea typeface="Marker Felt"/>
                <a:cs typeface="Marker Felt"/>
                <a:sym typeface="Marker Felt"/>
              </a:defRPr>
            </a:lvl1pPr>
          </a:lstStyle>
          <a:p>
            <a:r>
              <a:t>Array Index</a:t>
            </a:r>
          </a:p>
        </p:txBody>
      </p:sp>
      <p:sp>
        <p:nvSpPr>
          <p:cNvPr id="165" name="Map Entries"/>
          <p:cNvSpPr/>
          <p:nvPr/>
        </p:nvSpPr>
        <p:spPr>
          <a:xfrm>
            <a:off x="21149332" y="11275513"/>
            <a:ext cx="3571117" cy="535289"/>
          </a:xfrm>
          <a:prstGeom prst="rect">
            <a:avLst/>
          </a:prstGeom>
          <a:ln w="12700">
            <a:miter lim="400000"/>
          </a:ln>
          <a:effectLst>
            <a:outerShdw blurRad="508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876300">
              <a:defRPr sz="3600">
                <a:solidFill>
                  <a:schemeClr val="accent1">
                    <a:lumOff val="16847"/>
                  </a:schemeClr>
                </a:solidFill>
                <a:latin typeface="Marker Felt"/>
                <a:ea typeface="Marker Felt"/>
                <a:cs typeface="Marker Felt"/>
                <a:sym typeface="Marker Felt"/>
              </a:defRPr>
            </a:lvl1pPr>
          </a:lstStyle>
          <a:p>
            <a:r>
              <a:t>Map Entries</a:t>
            </a:r>
          </a:p>
        </p:txBody>
      </p:sp>
      <p:sp>
        <p:nvSpPr>
          <p:cNvPr id="166" name="Line"/>
          <p:cNvSpPr/>
          <p:nvPr/>
        </p:nvSpPr>
        <p:spPr>
          <a:xfrm flipH="1">
            <a:off x="10509846" y="7895660"/>
            <a:ext cx="2757090" cy="3218297"/>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67" name="Line"/>
          <p:cNvSpPr/>
          <p:nvPr/>
        </p:nvSpPr>
        <p:spPr>
          <a:xfrm>
            <a:off x="7287418" y="10067736"/>
            <a:ext cx="1659733" cy="132444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68" name="Line"/>
          <p:cNvSpPr/>
          <p:nvPr/>
        </p:nvSpPr>
        <p:spPr>
          <a:xfrm flipH="1">
            <a:off x="11940379" y="5563121"/>
            <a:ext cx="8189717" cy="5403897"/>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69" name="An Array-Based Map"/>
          <p:cNvSpPr txBox="1">
            <a:spLocks noGrp="1"/>
          </p:cNvSpPr>
          <p:nvPr>
            <p:ph type="title"/>
          </p:nvPr>
        </p:nvSpPr>
        <p:spPr>
          <a:prstGeom prst="rect">
            <a:avLst/>
          </a:prstGeom>
        </p:spPr>
        <p:txBody>
          <a:bodyPr/>
          <a:lstStyle/>
          <a:p>
            <a:r>
              <a:t>An Array-Based Map</a:t>
            </a:r>
          </a:p>
        </p:txBody>
      </p:sp>
      <p:sp>
        <p:nvSpPr>
          <p:cNvPr id="170" name="José Gomez"/>
          <p:cNvSpPr/>
          <p:nvPr/>
        </p:nvSpPr>
        <p:spPr>
          <a:xfrm>
            <a:off x="3905250" y="6401153"/>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José Gomez</a:t>
            </a:r>
          </a:p>
        </p:txBody>
      </p:sp>
      <p:sp>
        <p:nvSpPr>
          <p:cNvPr id="171" name="John Jones"/>
          <p:cNvSpPr/>
          <p:nvPr/>
        </p:nvSpPr>
        <p:spPr>
          <a:xfrm>
            <a:off x="10410825" y="4162778"/>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John Jones</a:t>
            </a:r>
          </a:p>
        </p:txBody>
      </p:sp>
      <p:sp>
        <p:nvSpPr>
          <p:cNvPr id="172" name="555-1234"/>
          <p:cNvSpPr/>
          <p:nvPr/>
        </p:nvSpPr>
        <p:spPr>
          <a:xfrm>
            <a:off x="8324850" y="6410678"/>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555-1234</a:t>
            </a:r>
          </a:p>
        </p:txBody>
      </p:sp>
      <p:sp>
        <p:nvSpPr>
          <p:cNvPr id="173" name="555-1111"/>
          <p:cNvSpPr/>
          <p:nvPr/>
        </p:nvSpPr>
        <p:spPr>
          <a:xfrm>
            <a:off x="14954250" y="4162778"/>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555-1111</a:t>
            </a:r>
          </a:p>
        </p:txBody>
      </p:sp>
      <p:sp>
        <p:nvSpPr>
          <p:cNvPr id="174" name="Jill Smith"/>
          <p:cNvSpPr/>
          <p:nvPr/>
        </p:nvSpPr>
        <p:spPr>
          <a:xfrm>
            <a:off x="16144875" y="2162528"/>
            <a:ext cx="41148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Jill Smith</a:t>
            </a:r>
          </a:p>
        </p:txBody>
      </p:sp>
      <p:sp>
        <p:nvSpPr>
          <p:cNvPr id="175" name="555-9999"/>
          <p:cNvSpPr/>
          <p:nvPr/>
        </p:nvSpPr>
        <p:spPr>
          <a:xfrm>
            <a:off x="20516850" y="2162528"/>
            <a:ext cx="3276600" cy="739959"/>
          </a:xfrm>
          <a:prstGeom prst="roundRect">
            <a:avLst>
              <a:gd name="adj" fmla="val 31915"/>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400" b="1">
                <a:solidFill>
                  <a:srgbClr val="945200"/>
                </a:solidFill>
                <a:latin typeface="Courier New"/>
                <a:ea typeface="Courier New"/>
                <a:cs typeface="Courier New"/>
                <a:sym typeface="Courier New"/>
              </a:defRPr>
            </a:lvl1pPr>
          </a:lstStyle>
          <a:p>
            <a:r>
              <a:t>555-9999</a:t>
            </a:r>
          </a:p>
        </p:txBody>
      </p:sp>
      <p:grpSp>
        <p:nvGrpSpPr>
          <p:cNvPr id="181" name="Group"/>
          <p:cNvGrpSpPr/>
          <p:nvPr/>
        </p:nvGrpSpPr>
        <p:grpSpPr>
          <a:xfrm>
            <a:off x="6108764" y="8909371"/>
            <a:ext cx="3056680" cy="1495662"/>
            <a:chOff x="0" y="0"/>
            <a:chExt cx="3056679" cy="1809750"/>
          </a:xfrm>
        </p:grpSpPr>
        <p:grpSp>
          <p:nvGrpSpPr>
            <p:cNvPr id="178" name="Group"/>
            <p:cNvGrpSpPr/>
            <p:nvPr/>
          </p:nvGrpSpPr>
          <p:grpSpPr>
            <a:xfrm>
              <a:off x="82487" y="0"/>
              <a:ext cx="2286001" cy="1104900"/>
              <a:chOff x="0" y="0"/>
              <a:chExt cx="2286000" cy="1104900"/>
            </a:xfrm>
          </p:grpSpPr>
          <p:sp>
            <p:nvSpPr>
              <p:cNvPr id="176" name="Rectangle"/>
              <p:cNvSpPr/>
              <p:nvPr/>
            </p:nvSpPr>
            <p:spPr>
              <a:xfrm>
                <a:off x="0" y="0"/>
                <a:ext cx="1162050" cy="1104900"/>
              </a:xfrm>
              <a:prstGeom prst="rect">
                <a:avLst/>
              </a:prstGeom>
              <a:solidFill>
                <a:srgbClr val="0097EB">
                  <a:alpha val="50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77" name="Rectangle"/>
              <p:cNvSpPr/>
              <p:nvPr/>
            </p:nvSpPr>
            <p:spPr>
              <a:xfrm>
                <a:off x="1123950" y="0"/>
                <a:ext cx="1162050" cy="1104900"/>
              </a:xfrm>
              <a:prstGeom prst="rect">
                <a:avLst/>
              </a:prstGeom>
              <a:solidFill>
                <a:srgbClr val="0097EB">
                  <a:alpha val="49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79" name="key"/>
            <p:cNvSpPr/>
            <p:nvPr/>
          </p:nvSpPr>
          <p:spPr>
            <a:xfrm>
              <a:off x="0" y="990604"/>
              <a:ext cx="1162050" cy="781051"/>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sp>
          <p:nvSpPr>
            <p:cNvPr id="180" name="value"/>
            <p:cNvSpPr/>
            <p:nvPr/>
          </p:nvSpPr>
          <p:spPr>
            <a:xfrm>
              <a:off x="1543408" y="102870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grpSp>
      <p:grpSp>
        <p:nvGrpSpPr>
          <p:cNvPr id="187" name="Group"/>
          <p:cNvGrpSpPr/>
          <p:nvPr/>
        </p:nvGrpSpPr>
        <p:grpSpPr>
          <a:xfrm>
            <a:off x="11880914" y="6605975"/>
            <a:ext cx="2809030" cy="1511409"/>
            <a:chOff x="0" y="0"/>
            <a:chExt cx="2809029" cy="1828804"/>
          </a:xfrm>
        </p:grpSpPr>
        <p:grpSp>
          <p:nvGrpSpPr>
            <p:cNvPr id="184" name="Group"/>
            <p:cNvGrpSpPr/>
            <p:nvPr/>
          </p:nvGrpSpPr>
          <p:grpSpPr>
            <a:xfrm>
              <a:off x="215837" y="0"/>
              <a:ext cx="2286001" cy="1104900"/>
              <a:chOff x="0" y="0"/>
              <a:chExt cx="2286000" cy="1104900"/>
            </a:xfrm>
          </p:grpSpPr>
          <p:sp>
            <p:nvSpPr>
              <p:cNvPr id="182" name="Rectangle"/>
              <p:cNvSpPr/>
              <p:nvPr/>
            </p:nvSpPr>
            <p:spPr>
              <a:xfrm>
                <a:off x="0" y="0"/>
                <a:ext cx="1162050" cy="1104900"/>
              </a:xfrm>
              <a:prstGeom prst="rect">
                <a:avLst/>
              </a:prstGeom>
              <a:solidFill>
                <a:srgbClr val="0097EB">
                  <a:alpha val="50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83" name="Rectangle"/>
              <p:cNvSpPr/>
              <p:nvPr/>
            </p:nvSpPr>
            <p:spPr>
              <a:xfrm>
                <a:off x="1123950" y="0"/>
                <a:ext cx="1162050" cy="1104900"/>
              </a:xfrm>
              <a:prstGeom prst="rect">
                <a:avLst/>
              </a:prstGeom>
              <a:solidFill>
                <a:srgbClr val="0097EB">
                  <a:alpha val="49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85" name="key"/>
            <p:cNvSpPr/>
            <p:nvPr/>
          </p:nvSpPr>
          <p:spPr>
            <a:xfrm>
              <a:off x="0" y="1047754"/>
              <a:ext cx="1162050" cy="781051"/>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sp>
          <p:nvSpPr>
            <p:cNvPr id="186" name="value"/>
            <p:cNvSpPr/>
            <p:nvPr/>
          </p:nvSpPr>
          <p:spPr>
            <a:xfrm>
              <a:off x="1295758" y="102870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grpSp>
      <p:grpSp>
        <p:nvGrpSpPr>
          <p:cNvPr id="193" name="Group"/>
          <p:cNvGrpSpPr/>
          <p:nvPr/>
        </p:nvGrpSpPr>
        <p:grpSpPr>
          <a:xfrm>
            <a:off x="18567465" y="4051622"/>
            <a:ext cx="3018580" cy="1495665"/>
            <a:chOff x="0" y="0"/>
            <a:chExt cx="3018579" cy="1809754"/>
          </a:xfrm>
        </p:grpSpPr>
        <p:grpSp>
          <p:nvGrpSpPr>
            <p:cNvPr id="190" name="Group"/>
            <p:cNvGrpSpPr/>
            <p:nvPr/>
          </p:nvGrpSpPr>
          <p:grpSpPr>
            <a:xfrm>
              <a:off x="425387" y="0"/>
              <a:ext cx="2286001" cy="1104900"/>
              <a:chOff x="0" y="0"/>
              <a:chExt cx="2286000" cy="1104900"/>
            </a:xfrm>
          </p:grpSpPr>
          <p:sp>
            <p:nvSpPr>
              <p:cNvPr id="188" name="Rectangle"/>
              <p:cNvSpPr/>
              <p:nvPr/>
            </p:nvSpPr>
            <p:spPr>
              <a:xfrm>
                <a:off x="0" y="0"/>
                <a:ext cx="1162050" cy="1104900"/>
              </a:xfrm>
              <a:prstGeom prst="rect">
                <a:avLst/>
              </a:prstGeom>
              <a:solidFill>
                <a:srgbClr val="0097EB">
                  <a:alpha val="50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89" name="Rectangle"/>
              <p:cNvSpPr/>
              <p:nvPr/>
            </p:nvSpPr>
            <p:spPr>
              <a:xfrm>
                <a:off x="1123950" y="0"/>
                <a:ext cx="1162050" cy="1104900"/>
              </a:xfrm>
              <a:prstGeom prst="rect">
                <a:avLst/>
              </a:prstGeom>
              <a:solidFill>
                <a:srgbClr val="0097EB">
                  <a:alpha val="49000"/>
                </a:srgbClr>
              </a:solidFill>
              <a:ln w="38100" cap="flat">
                <a:solidFill>
                  <a:srgbClr val="000000"/>
                </a:solidFill>
                <a:prstDash val="solid"/>
                <a:miter lim="400000"/>
              </a:ln>
              <a:effectLst>
                <a:outerShdw blurRad="152400" dist="114300" dir="2700000" rotWithShape="0">
                  <a:srgbClr val="000000">
                    <a:alpha val="75000"/>
                  </a:srgbClr>
                </a:outerShdw>
              </a:effectLst>
            </p:spPr>
            <p:txBody>
              <a:bodyPr wrap="square" lIns="76200" tIns="76200" rIns="76200" bIns="76200" numCol="1" anchor="ctr">
                <a:noAutofit/>
              </a:bodyPr>
              <a:lstStyle/>
              <a:p>
                <a:pPr defTabSz="876300">
                  <a:defRPr sz="66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91" name="key"/>
            <p:cNvSpPr/>
            <p:nvPr/>
          </p:nvSpPr>
          <p:spPr>
            <a:xfrm>
              <a:off x="0" y="1028704"/>
              <a:ext cx="1162050" cy="781051"/>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key</a:t>
              </a:r>
            </a:p>
          </p:txBody>
        </p:sp>
        <p:sp>
          <p:nvSpPr>
            <p:cNvPr id="192" name="value"/>
            <p:cNvSpPr/>
            <p:nvPr/>
          </p:nvSpPr>
          <p:spPr>
            <a:xfrm>
              <a:off x="1505308" y="1028700"/>
              <a:ext cx="1513272" cy="781050"/>
            </a:xfrm>
            <a:prstGeom prst="rect">
              <a:avLst/>
            </a:prstGeom>
            <a:noFill/>
            <a:ln w="12700" cap="flat">
              <a:noFill/>
              <a:miter lim="400000"/>
            </a:ln>
            <a:effectLst>
              <a:outerShdw blurRad="152400" dist="1143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defRPr sz="3800">
                  <a:latin typeface="Marker Felt"/>
                  <a:ea typeface="Marker Felt"/>
                  <a:cs typeface="Marker Felt"/>
                  <a:sym typeface="Marker Felt"/>
                </a:defRPr>
              </a:lvl1pPr>
            </a:lstStyle>
            <a:p>
              <a:r>
                <a:t>value</a:t>
              </a:r>
            </a:p>
          </p:txBody>
        </p:sp>
      </p:grpSp>
      <p:sp>
        <p:nvSpPr>
          <p:cNvPr id="194" name="Line"/>
          <p:cNvSpPr/>
          <p:nvPr/>
        </p:nvSpPr>
        <p:spPr>
          <a:xfrm>
            <a:off x="6009679" y="7343082"/>
            <a:ext cx="744539" cy="1695740"/>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95" name="Line"/>
          <p:cNvSpPr/>
          <p:nvPr/>
        </p:nvSpPr>
        <p:spPr>
          <a:xfrm flipH="1">
            <a:off x="7999313" y="7344159"/>
            <a:ext cx="1763218" cy="170598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96" name="Line"/>
          <p:cNvSpPr/>
          <p:nvPr/>
        </p:nvSpPr>
        <p:spPr>
          <a:xfrm>
            <a:off x="11605021" y="5143970"/>
            <a:ext cx="1111848" cy="1823986"/>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97" name="Line"/>
          <p:cNvSpPr/>
          <p:nvPr/>
        </p:nvSpPr>
        <p:spPr>
          <a:xfrm flipH="1">
            <a:off x="13828611" y="5180546"/>
            <a:ext cx="1568254" cy="1646950"/>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98" name="Line"/>
          <p:cNvSpPr/>
          <p:nvPr/>
        </p:nvSpPr>
        <p:spPr>
          <a:xfrm>
            <a:off x="18376503" y="3096954"/>
            <a:ext cx="1167110" cy="1170699"/>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199" name="Line"/>
          <p:cNvSpPr/>
          <p:nvPr/>
        </p:nvSpPr>
        <p:spPr>
          <a:xfrm flipH="1">
            <a:off x="20610411" y="3099625"/>
            <a:ext cx="1241526" cy="1202762"/>
          </a:xfrm>
          <a:prstGeom prst="line">
            <a:avLst/>
          </a:prstGeom>
          <a:ln w="114300">
            <a:solidFill>
              <a:srgbClr val="FFFFFF"/>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00" name="Rounded Rectangle"/>
          <p:cNvSpPr/>
          <p:nvPr/>
        </p:nvSpPr>
        <p:spPr>
          <a:xfrm>
            <a:off x="457200" y="11163889"/>
            <a:ext cx="3924300" cy="1558636"/>
          </a:xfrm>
          <a:prstGeom prst="roundRect">
            <a:avLst>
              <a:gd name="adj" fmla="val 15152"/>
            </a:avLst>
          </a:prstGeom>
          <a:blipFill>
            <a:blip r:embed="rId2"/>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201" name="3"/>
          <p:cNvSpPr/>
          <p:nvPr/>
        </p:nvSpPr>
        <p:spPr>
          <a:xfrm>
            <a:off x="1581150" y="11843234"/>
            <a:ext cx="1695450" cy="771446"/>
          </a:xfrm>
          <a:prstGeom prst="roundRect">
            <a:avLst>
              <a:gd name="adj" fmla="val 18102"/>
            </a:avLst>
          </a:prstGeom>
          <a:solidFill>
            <a:srgbClr val="FFD479"/>
          </a:solidFill>
          <a:ln w="50800">
            <a:solidFill>
              <a:srgbClr val="5E5E5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defRPr sz="4800" b="1" cap="all">
                <a:effectLst>
                  <a:outerShdw blurRad="38100" dist="12700" dir="5400000" rotWithShape="0">
                    <a:srgbClr val="000000">
                      <a:alpha val="50000"/>
                    </a:srgbClr>
                  </a:outerShdw>
                </a:effectLst>
                <a:latin typeface="Courier New"/>
                <a:ea typeface="Courier New"/>
                <a:cs typeface="Courier New"/>
                <a:sym typeface="Courier New"/>
              </a:defRPr>
            </a:lvl1pPr>
          </a:lstStyle>
          <a:p>
            <a:r>
              <a:t>3</a:t>
            </a:r>
          </a:p>
        </p:txBody>
      </p:sp>
      <p:sp>
        <p:nvSpPr>
          <p:cNvPr id="202" name="numberOfEntries"/>
          <p:cNvSpPr/>
          <p:nvPr/>
        </p:nvSpPr>
        <p:spPr>
          <a:xfrm>
            <a:off x="338900" y="11223610"/>
            <a:ext cx="4171951" cy="524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spAutoFit/>
          </a:bodyPr>
          <a:lstStyle>
            <a:lvl1pPr>
              <a:defRPr sz="3200" b="1">
                <a:solidFill>
                  <a:srgbClr val="FFFB00"/>
                </a:solidFill>
                <a:latin typeface="Courier New"/>
                <a:ea typeface="Courier New"/>
                <a:cs typeface="Courier New"/>
                <a:sym typeface="Courier New"/>
              </a:defRPr>
            </a:lvl1pPr>
          </a:lstStyle>
          <a:p>
            <a:r>
              <a:t>numberOfEntries</a:t>
            </a:r>
          </a:p>
        </p:txBody>
      </p:sp>
      <p:grpSp>
        <p:nvGrpSpPr>
          <p:cNvPr id="205" name="Group"/>
          <p:cNvGrpSpPr/>
          <p:nvPr/>
        </p:nvGrpSpPr>
        <p:grpSpPr>
          <a:xfrm>
            <a:off x="133350" y="1959039"/>
            <a:ext cx="6629400" cy="3337686"/>
            <a:chOff x="0" y="-95249"/>
            <a:chExt cx="6629400" cy="4038600"/>
          </a:xfrm>
        </p:grpSpPr>
        <p:sp>
          <p:nvSpPr>
            <p:cNvPr id="203" name="Rounded Rectangle"/>
            <p:cNvSpPr/>
            <p:nvPr/>
          </p:nvSpPr>
          <p:spPr>
            <a:xfrm>
              <a:off x="0" y="1162050"/>
              <a:ext cx="6629400" cy="2781300"/>
            </a:xfrm>
            <a:prstGeom prst="roundRect">
              <a:avLst>
                <a:gd name="adj" fmla="val 10274"/>
              </a:avLst>
            </a:prstGeom>
            <a:solidFill>
              <a:srgbClr val="FFFB00"/>
            </a:solidFill>
            <a:ln w="50800" cap="flat">
              <a:solidFill>
                <a:srgbClr val="945200"/>
              </a:solidFill>
              <a:prstDash val="solid"/>
              <a:miter lim="400000"/>
            </a:ln>
            <a:effectLst>
              <a:outerShdw blurRad="241300" dist="88900" dir="2160000" rotWithShape="0">
                <a:srgbClr val="000000"/>
              </a:outerShdw>
            </a:effectLst>
          </p:spPr>
          <p:txBody>
            <a:bodyPr wrap="square" lIns="76200" tIns="76200" rIns="76200" bIns="76200" numCol="1" anchor="ctr">
              <a:noAutofit/>
            </a:bodyPr>
            <a:lstStyle/>
            <a:p>
              <a:pPr>
                <a:defRPr sz="4400" b="1">
                  <a:solidFill>
                    <a:srgbClr val="945200"/>
                  </a:solidFill>
                  <a:latin typeface="Courier New"/>
                  <a:ea typeface="Courier New"/>
                  <a:cs typeface="Courier New"/>
                  <a:sym typeface="Courier New"/>
                </a:defRPr>
              </a:pPr>
              <a:endParaRPr/>
            </a:p>
          </p:txBody>
        </p:sp>
        <p:pic>
          <p:nvPicPr>
            <p:cNvPr id="204" name="directory directory" descr="directory directory"/>
            <p:cNvPicPr>
              <a:picLocks/>
            </p:cNvPicPr>
            <p:nvPr/>
          </p:nvPicPr>
          <p:blipFill>
            <a:blip r:embed="rId4"/>
            <a:stretch>
              <a:fillRect/>
            </a:stretch>
          </p:blipFill>
          <p:spPr>
            <a:xfrm>
              <a:off x="1609725" y="-95250"/>
              <a:ext cx="3638550" cy="1409701"/>
            </a:xfrm>
            <a:prstGeom prst="rect">
              <a:avLst/>
            </a:prstGeom>
            <a:effectLst>
              <a:outerShdw blurRad="393700" dir="2700000" rotWithShape="0">
                <a:srgbClr val="000000"/>
              </a:outerShdw>
            </a:effectLst>
          </p:spPr>
        </p:pic>
      </p:grpSp>
      <p:sp>
        <p:nvSpPr>
          <p:cNvPr id="206" name="555-1234"/>
          <p:cNvSpPr/>
          <p:nvPr/>
        </p:nvSpPr>
        <p:spPr>
          <a:xfrm>
            <a:off x="3257550" y="3240978"/>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555-1234</a:t>
            </a:r>
          </a:p>
        </p:txBody>
      </p:sp>
      <p:sp>
        <p:nvSpPr>
          <p:cNvPr id="207" name="José Gomez"/>
          <p:cNvSpPr/>
          <p:nvPr/>
        </p:nvSpPr>
        <p:spPr>
          <a:xfrm>
            <a:off x="400050" y="3250503"/>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José Gomez</a:t>
            </a:r>
          </a:p>
        </p:txBody>
      </p:sp>
      <p:sp>
        <p:nvSpPr>
          <p:cNvPr id="208" name="555-1111"/>
          <p:cNvSpPr/>
          <p:nvPr/>
        </p:nvSpPr>
        <p:spPr>
          <a:xfrm>
            <a:off x="3276600" y="4041078"/>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555-1111</a:t>
            </a:r>
          </a:p>
        </p:txBody>
      </p:sp>
      <p:sp>
        <p:nvSpPr>
          <p:cNvPr id="209" name="John Jones"/>
          <p:cNvSpPr/>
          <p:nvPr/>
        </p:nvSpPr>
        <p:spPr>
          <a:xfrm>
            <a:off x="419100" y="4041078"/>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John Jones</a:t>
            </a:r>
          </a:p>
        </p:txBody>
      </p:sp>
      <p:sp>
        <p:nvSpPr>
          <p:cNvPr id="210" name="555-9999"/>
          <p:cNvSpPr/>
          <p:nvPr/>
        </p:nvSpPr>
        <p:spPr>
          <a:xfrm>
            <a:off x="3238500" y="4822128"/>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555-9999</a:t>
            </a:r>
          </a:p>
        </p:txBody>
      </p:sp>
      <p:sp>
        <p:nvSpPr>
          <p:cNvPr id="211" name="Jill Smith"/>
          <p:cNvSpPr/>
          <p:nvPr/>
        </p:nvSpPr>
        <p:spPr>
          <a:xfrm>
            <a:off x="400050" y="4822128"/>
            <a:ext cx="3028950" cy="488058"/>
          </a:xfrm>
          <a:prstGeom prst="roundRect">
            <a:avLst>
              <a:gd name="adj" fmla="val 48387"/>
            </a:avLst>
          </a:prstGeom>
          <a:solidFill>
            <a:srgbClr val="FFFB00"/>
          </a:solidFill>
          <a:ln w="50800">
            <a:solidFill>
              <a:srgbClr val="945200"/>
            </a:solidFill>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1">
                <a:solidFill>
                  <a:srgbClr val="945200"/>
                </a:solidFill>
                <a:latin typeface="Courier New"/>
                <a:ea typeface="Courier New"/>
                <a:cs typeface="Courier New"/>
                <a:sym typeface="Courier New"/>
              </a:defRPr>
            </a:lvl1pPr>
          </a:lstStyle>
          <a:p>
            <a:r>
              <a:t>Jill Smith</a:t>
            </a:r>
          </a:p>
        </p:txBody>
      </p:sp>
      <p:sp>
        <p:nvSpPr>
          <p:cNvPr id="212" name="Line"/>
          <p:cNvSpPr/>
          <p:nvPr/>
        </p:nvSpPr>
        <p:spPr>
          <a:xfrm flipH="1" flipV="1">
            <a:off x="4628753" y="8699057"/>
            <a:ext cx="1515864" cy="644513"/>
          </a:xfrm>
          <a:prstGeom prst="line">
            <a:avLst/>
          </a:prstGeom>
          <a:ln w="114300">
            <a:solidFill>
              <a:srgbClr val="FFFB00"/>
            </a:solidFill>
            <a:miter lim="400000"/>
            <a:headEnd type="stealth"/>
          </a:ln>
          <a:effectLst>
            <a:outerShdw blurRad="2667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pic>
        <p:nvPicPr>
          <p:cNvPr id="213" name="Entry&lt;K,V&gt; Entry&lt;K,V&gt;" descr="Entry&lt;K,V&gt; Entry&lt;K,V&gt;"/>
          <p:cNvPicPr>
            <a:picLocks/>
          </p:cNvPicPr>
          <p:nvPr/>
        </p:nvPicPr>
        <p:blipFill>
          <a:blip r:embed="rId5"/>
          <a:stretch>
            <a:fillRect/>
          </a:stretch>
        </p:blipFill>
        <p:spPr>
          <a:xfrm>
            <a:off x="371475" y="7845096"/>
            <a:ext cx="4381500" cy="1338223"/>
          </a:xfrm>
          <a:prstGeom prst="rect">
            <a:avLst/>
          </a:prstGeom>
          <a:effectLst>
            <a:outerShdw blurRad="3937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ppt_w</p:attrName>
                                        </p:attrNameLst>
                                      </p:cBhvr>
                                      <p:tavLst>
                                        <p:tav tm="0">
                                          <p:val>
                                            <p:fltVal val="0"/>
                                          </p:val>
                                        </p:tav>
                                        <p:tav tm="100000">
                                          <p:val>
                                            <p:strVal val="#ppt_w"/>
                                          </p:val>
                                        </p:tav>
                                      </p:tavLst>
                                    </p:anim>
                                    <p:anim calcmode="lin" valueType="num">
                                      <p:cBhvr>
                                        <p:cTn id="8" dur="500" fill="hold"/>
                                        <p:tgtEl>
                                          <p:spTgt spid="18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fill="hold" grpId="0" nodeType="afterEffect">
                                  <p:stCondLst>
                                    <p:cond delay="0"/>
                                  </p:stCondLst>
                                  <p:iterate>
                                    <p:tmAbs val="0"/>
                                  </p:iterate>
                                  <p:childTnLst>
                                    <p:set>
                                      <p:cBhvr>
                                        <p:cTn id="11" fill="hold"/>
                                        <p:tgtEl>
                                          <p:spTgt spid="213"/>
                                        </p:tgtEl>
                                        <p:attrNameLst>
                                          <p:attrName>style.visibility</p:attrName>
                                        </p:attrNameLst>
                                      </p:cBhvr>
                                      <p:to>
                                        <p:strVal val="visible"/>
                                      </p:to>
                                    </p:set>
                                    <p:animEffect transition="in" filter="fade">
                                      <p:cBhvr>
                                        <p:cTn id="12" dur="500"/>
                                        <p:tgtEl>
                                          <p:spTgt spid="213"/>
                                        </p:tgtEl>
                                      </p:cBhvr>
                                    </p:animEffect>
                                  </p:childTnLst>
                                </p:cTn>
                              </p:par>
                            </p:childTnLst>
                          </p:cTn>
                        </p:par>
                        <p:par>
                          <p:cTn id="13" fill="hold">
                            <p:stCondLst>
                              <p:cond delay="1000"/>
                            </p:stCondLst>
                            <p:childTnLst>
                              <p:par>
                                <p:cTn id="14" presetID="22" presetClass="entr" presetSubtype="1" fill="hold" grpId="0" nodeType="afterEffect">
                                  <p:stCondLst>
                                    <p:cond delay="0"/>
                                  </p:stCondLst>
                                  <p:iterate>
                                    <p:tmAbs val="0"/>
                                  </p:iterate>
                                  <p:childTnLst>
                                    <p:set>
                                      <p:cBhvr>
                                        <p:cTn id="15" fill="hold"/>
                                        <p:tgtEl>
                                          <p:spTgt spid="212"/>
                                        </p:tgtEl>
                                        <p:attrNameLst>
                                          <p:attrName>style.visibility</p:attrName>
                                        </p:attrNameLst>
                                      </p:cBhvr>
                                      <p:to>
                                        <p:strVal val="visible"/>
                                      </p:to>
                                    </p:set>
                                    <p:animEffect transition="in" filter="wipe(up)">
                                      <p:cBhvr>
                                        <p:cTn id="16" dur="500"/>
                                        <p:tgtEl>
                                          <p:spTgt spid="2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iterate>
                                    <p:tmAbs val="0"/>
                                  </p:iterate>
                                  <p:childTnLst>
                                    <p:set>
                                      <p:cBhvr>
                                        <p:cTn id="20" fill="hold"/>
                                        <p:tgtEl>
                                          <p:spTgt spid="170"/>
                                        </p:tgtEl>
                                        <p:attrNameLst>
                                          <p:attrName>style.visibility</p:attrName>
                                        </p:attrNameLst>
                                      </p:cBhvr>
                                      <p:to>
                                        <p:strVal val="visible"/>
                                      </p:to>
                                    </p:set>
                                    <p:animEffect transition="in" filter="wipe(down)">
                                      <p:cBhvr>
                                        <p:cTn id="21" dur="500"/>
                                        <p:tgtEl>
                                          <p:spTgt spid="170"/>
                                        </p:tgtEl>
                                      </p:cBhvr>
                                    </p:animEffect>
                                  </p:childTnLst>
                                </p:cTn>
                              </p:par>
                            </p:childTnLst>
                          </p:cTn>
                        </p:par>
                        <p:par>
                          <p:cTn id="22" fill="hold">
                            <p:stCondLst>
                              <p:cond delay="500"/>
                            </p:stCondLst>
                            <p:childTnLst>
                              <p:par>
                                <p:cTn id="23" presetID="22" presetClass="entr" presetSubtype="4" fill="hold" grpId="0" nodeType="afterEffect">
                                  <p:stCondLst>
                                    <p:cond delay="0"/>
                                  </p:stCondLst>
                                  <p:iterate>
                                    <p:tmAbs val="0"/>
                                  </p:iterate>
                                  <p:childTnLst>
                                    <p:set>
                                      <p:cBhvr>
                                        <p:cTn id="24" fill="hold"/>
                                        <p:tgtEl>
                                          <p:spTgt spid="194"/>
                                        </p:tgtEl>
                                        <p:attrNameLst>
                                          <p:attrName>style.visibility</p:attrName>
                                        </p:attrNameLst>
                                      </p:cBhvr>
                                      <p:to>
                                        <p:strVal val="visible"/>
                                      </p:to>
                                    </p:set>
                                    <p:animEffect transition="in" filter="wipe(down)">
                                      <p:cBhvr>
                                        <p:cTn id="25" dur="500"/>
                                        <p:tgtEl>
                                          <p:spTgt spid="19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iterate>
                                    <p:tmAbs val="0"/>
                                  </p:iterate>
                                  <p:childTnLst>
                                    <p:set>
                                      <p:cBhvr>
                                        <p:cTn id="29" fill="hold"/>
                                        <p:tgtEl>
                                          <p:spTgt spid="172"/>
                                        </p:tgtEl>
                                        <p:attrNameLst>
                                          <p:attrName>style.visibility</p:attrName>
                                        </p:attrNameLst>
                                      </p:cBhvr>
                                      <p:to>
                                        <p:strVal val="visible"/>
                                      </p:to>
                                    </p:set>
                                    <p:animEffect transition="in" filter="wipe(down)">
                                      <p:cBhvr>
                                        <p:cTn id="30" dur="500"/>
                                        <p:tgtEl>
                                          <p:spTgt spid="172"/>
                                        </p:tgtEl>
                                      </p:cBhvr>
                                    </p:animEffect>
                                  </p:childTnLst>
                                </p:cTn>
                              </p:par>
                            </p:childTnLst>
                          </p:cTn>
                        </p:par>
                        <p:par>
                          <p:cTn id="31" fill="hold">
                            <p:stCondLst>
                              <p:cond delay="500"/>
                            </p:stCondLst>
                            <p:childTnLst>
                              <p:par>
                                <p:cTn id="32" presetID="22" presetClass="entr" presetSubtype="4" fill="hold" grpId="0" nodeType="afterEffect">
                                  <p:stCondLst>
                                    <p:cond delay="0"/>
                                  </p:stCondLst>
                                  <p:iterate>
                                    <p:tmAbs val="0"/>
                                  </p:iterate>
                                  <p:childTnLst>
                                    <p:set>
                                      <p:cBhvr>
                                        <p:cTn id="33" fill="hold"/>
                                        <p:tgtEl>
                                          <p:spTgt spid="195"/>
                                        </p:tgtEl>
                                        <p:attrNameLst>
                                          <p:attrName>style.visibility</p:attrName>
                                        </p:attrNameLst>
                                      </p:cBhvr>
                                      <p:to>
                                        <p:strVal val="visible"/>
                                      </p:to>
                                    </p:set>
                                    <p:animEffect transition="in" filter="wipe(down)">
                                      <p:cBhvr>
                                        <p:cTn id="34" dur="500"/>
                                        <p:tgtEl>
                                          <p:spTgt spid="195"/>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iterate>
                                    <p:tmAbs val="0"/>
                                  </p:iterate>
                                  <p:childTnLst>
                                    <p:set>
                                      <p:cBhvr>
                                        <p:cTn id="38" fill="hold"/>
                                        <p:tgtEl>
                                          <p:spTgt spid="187"/>
                                        </p:tgtEl>
                                        <p:attrNameLst>
                                          <p:attrName>style.visibility</p:attrName>
                                        </p:attrNameLst>
                                      </p:cBhvr>
                                      <p:to>
                                        <p:strVal val="visible"/>
                                      </p:to>
                                    </p:set>
                                    <p:anim calcmode="lin" valueType="num">
                                      <p:cBhvr>
                                        <p:cTn id="39" dur="500" fill="hold"/>
                                        <p:tgtEl>
                                          <p:spTgt spid="187"/>
                                        </p:tgtEl>
                                        <p:attrNameLst>
                                          <p:attrName>ppt_w</p:attrName>
                                        </p:attrNameLst>
                                      </p:cBhvr>
                                      <p:tavLst>
                                        <p:tav tm="0">
                                          <p:val>
                                            <p:fltVal val="0"/>
                                          </p:val>
                                        </p:tav>
                                        <p:tav tm="100000">
                                          <p:val>
                                            <p:strVal val="#ppt_w"/>
                                          </p:val>
                                        </p:tav>
                                      </p:tavLst>
                                    </p:anim>
                                    <p:anim calcmode="lin" valueType="num">
                                      <p:cBhvr>
                                        <p:cTn id="40" dur="500" fill="hold"/>
                                        <p:tgtEl>
                                          <p:spTgt spid="187"/>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22" presetClass="entr" presetSubtype="4" fill="hold" grpId="0" nodeType="afterEffect">
                                  <p:stCondLst>
                                    <p:cond delay="0"/>
                                  </p:stCondLst>
                                  <p:iterate>
                                    <p:tmAbs val="0"/>
                                  </p:iterate>
                                  <p:childTnLst>
                                    <p:set>
                                      <p:cBhvr>
                                        <p:cTn id="43" fill="hold"/>
                                        <p:tgtEl>
                                          <p:spTgt spid="171"/>
                                        </p:tgtEl>
                                        <p:attrNameLst>
                                          <p:attrName>style.visibility</p:attrName>
                                        </p:attrNameLst>
                                      </p:cBhvr>
                                      <p:to>
                                        <p:strVal val="visible"/>
                                      </p:to>
                                    </p:set>
                                    <p:animEffect transition="in" filter="wipe(down)">
                                      <p:cBhvr>
                                        <p:cTn id="44" dur="500"/>
                                        <p:tgtEl>
                                          <p:spTgt spid="171"/>
                                        </p:tgtEl>
                                      </p:cBhvr>
                                    </p:animEffect>
                                  </p:childTnLst>
                                </p:cTn>
                              </p:par>
                            </p:childTnLst>
                          </p:cTn>
                        </p:par>
                        <p:par>
                          <p:cTn id="45" fill="hold">
                            <p:stCondLst>
                              <p:cond delay="1000"/>
                            </p:stCondLst>
                            <p:childTnLst>
                              <p:par>
                                <p:cTn id="46" presetID="22" presetClass="entr" presetSubtype="4" fill="hold" grpId="0" nodeType="afterEffect">
                                  <p:stCondLst>
                                    <p:cond delay="0"/>
                                  </p:stCondLst>
                                  <p:iterate>
                                    <p:tmAbs val="0"/>
                                  </p:iterate>
                                  <p:childTnLst>
                                    <p:set>
                                      <p:cBhvr>
                                        <p:cTn id="47" fill="hold"/>
                                        <p:tgtEl>
                                          <p:spTgt spid="196"/>
                                        </p:tgtEl>
                                        <p:attrNameLst>
                                          <p:attrName>style.visibility</p:attrName>
                                        </p:attrNameLst>
                                      </p:cBhvr>
                                      <p:to>
                                        <p:strVal val="visible"/>
                                      </p:to>
                                    </p:set>
                                    <p:animEffect transition="in" filter="wipe(down)">
                                      <p:cBhvr>
                                        <p:cTn id="48" dur="500"/>
                                        <p:tgtEl>
                                          <p:spTgt spid="196"/>
                                        </p:tgtEl>
                                      </p:cBhvr>
                                    </p:animEffect>
                                  </p:childTnLst>
                                </p:cTn>
                              </p:par>
                            </p:childTnLst>
                          </p:cTn>
                        </p:par>
                        <p:par>
                          <p:cTn id="49" fill="hold">
                            <p:stCondLst>
                              <p:cond delay="1500"/>
                            </p:stCondLst>
                            <p:childTnLst>
                              <p:par>
                                <p:cTn id="50" presetID="22" presetClass="entr" presetSubtype="4" fill="hold" grpId="0" nodeType="afterEffect">
                                  <p:stCondLst>
                                    <p:cond delay="0"/>
                                  </p:stCondLst>
                                  <p:iterate>
                                    <p:tmAbs val="0"/>
                                  </p:iterate>
                                  <p:childTnLst>
                                    <p:set>
                                      <p:cBhvr>
                                        <p:cTn id="51" fill="hold"/>
                                        <p:tgtEl>
                                          <p:spTgt spid="173"/>
                                        </p:tgtEl>
                                        <p:attrNameLst>
                                          <p:attrName>style.visibility</p:attrName>
                                        </p:attrNameLst>
                                      </p:cBhvr>
                                      <p:to>
                                        <p:strVal val="visible"/>
                                      </p:to>
                                    </p:set>
                                    <p:animEffect transition="in" filter="wipe(down)">
                                      <p:cBhvr>
                                        <p:cTn id="52" dur="500"/>
                                        <p:tgtEl>
                                          <p:spTgt spid="173"/>
                                        </p:tgtEl>
                                      </p:cBhvr>
                                    </p:animEffect>
                                  </p:childTnLst>
                                </p:cTn>
                              </p:par>
                            </p:childTnLst>
                          </p:cTn>
                        </p:par>
                        <p:par>
                          <p:cTn id="53" fill="hold">
                            <p:stCondLst>
                              <p:cond delay="2000"/>
                            </p:stCondLst>
                            <p:childTnLst>
                              <p:par>
                                <p:cTn id="54" presetID="22" presetClass="entr" presetSubtype="4" fill="hold" grpId="0" nodeType="afterEffect">
                                  <p:stCondLst>
                                    <p:cond delay="0"/>
                                  </p:stCondLst>
                                  <p:iterate>
                                    <p:tmAbs val="0"/>
                                  </p:iterate>
                                  <p:childTnLst>
                                    <p:set>
                                      <p:cBhvr>
                                        <p:cTn id="55" fill="hold"/>
                                        <p:tgtEl>
                                          <p:spTgt spid="197"/>
                                        </p:tgtEl>
                                        <p:attrNameLst>
                                          <p:attrName>style.visibility</p:attrName>
                                        </p:attrNameLst>
                                      </p:cBhvr>
                                      <p:to>
                                        <p:strVal val="visible"/>
                                      </p:to>
                                    </p:set>
                                    <p:animEffect transition="in" filter="wipe(down)">
                                      <p:cBhvr>
                                        <p:cTn id="56" dur="500"/>
                                        <p:tgtEl>
                                          <p:spTgt spid="197"/>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iterate>
                                    <p:tmAbs val="0"/>
                                  </p:iterate>
                                  <p:childTnLst>
                                    <p:set>
                                      <p:cBhvr>
                                        <p:cTn id="60" fill="hold"/>
                                        <p:tgtEl>
                                          <p:spTgt spid="193"/>
                                        </p:tgtEl>
                                        <p:attrNameLst>
                                          <p:attrName>style.visibility</p:attrName>
                                        </p:attrNameLst>
                                      </p:cBhvr>
                                      <p:to>
                                        <p:strVal val="visible"/>
                                      </p:to>
                                    </p:set>
                                    <p:anim calcmode="lin" valueType="num">
                                      <p:cBhvr>
                                        <p:cTn id="61" dur="500" fill="hold"/>
                                        <p:tgtEl>
                                          <p:spTgt spid="193"/>
                                        </p:tgtEl>
                                        <p:attrNameLst>
                                          <p:attrName>ppt_w</p:attrName>
                                        </p:attrNameLst>
                                      </p:cBhvr>
                                      <p:tavLst>
                                        <p:tav tm="0">
                                          <p:val>
                                            <p:fltVal val="0"/>
                                          </p:val>
                                        </p:tav>
                                        <p:tav tm="100000">
                                          <p:val>
                                            <p:strVal val="#ppt_w"/>
                                          </p:val>
                                        </p:tav>
                                      </p:tavLst>
                                    </p:anim>
                                    <p:anim calcmode="lin" valueType="num">
                                      <p:cBhvr>
                                        <p:cTn id="62" dur="500" fill="hold"/>
                                        <p:tgtEl>
                                          <p:spTgt spid="193"/>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ID="22" presetClass="entr" presetSubtype="4" fill="hold" grpId="0" nodeType="afterEffect">
                                  <p:stCondLst>
                                    <p:cond delay="0"/>
                                  </p:stCondLst>
                                  <p:iterate>
                                    <p:tmAbs val="0"/>
                                  </p:iterate>
                                  <p:childTnLst>
                                    <p:set>
                                      <p:cBhvr>
                                        <p:cTn id="65" fill="hold"/>
                                        <p:tgtEl>
                                          <p:spTgt spid="174"/>
                                        </p:tgtEl>
                                        <p:attrNameLst>
                                          <p:attrName>style.visibility</p:attrName>
                                        </p:attrNameLst>
                                      </p:cBhvr>
                                      <p:to>
                                        <p:strVal val="visible"/>
                                      </p:to>
                                    </p:set>
                                    <p:animEffect transition="in" filter="wipe(down)">
                                      <p:cBhvr>
                                        <p:cTn id="66" dur="500"/>
                                        <p:tgtEl>
                                          <p:spTgt spid="174"/>
                                        </p:tgtEl>
                                      </p:cBhvr>
                                    </p:animEffect>
                                  </p:childTnLst>
                                </p:cTn>
                              </p:par>
                            </p:childTnLst>
                          </p:cTn>
                        </p:par>
                        <p:par>
                          <p:cTn id="67" fill="hold">
                            <p:stCondLst>
                              <p:cond delay="1000"/>
                            </p:stCondLst>
                            <p:childTnLst>
                              <p:par>
                                <p:cTn id="68" presetID="22" presetClass="entr" presetSubtype="4" fill="hold" grpId="0" nodeType="afterEffect">
                                  <p:stCondLst>
                                    <p:cond delay="0"/>
                                  </p:stCondLst>
                                  <p:iterate>
                                    <p:tmAbs val="0"/>
                                  </p:iterate>
                                  <p:childTnLst>
                                    <p:set>
                                      <p:cBhvr>
                                        <p:cTn id="69" fill="hold"/>
                                        <p:tgtEl>
                                          <p:spTgt spid="175"/>
                                        </p:tgtEl>
                                        <p:attrNameLst>
                                          <p:attrName>style.visibility</p:attrName>
                                        </p:attrNameLst>
                                      </p:cBhvr>
                                      <p:to>
                                        <p:strVal val="visible"/>
                                      </p:to>
                                    </p:set>
                                    <p:animEffect transition="in" filter="wipe(down)">
                                      <p:cBhvr>
                                        <p:cTn id="70" dur="500"/>
                                        <p:tgtEl>
                                          <p:spTgt spid="175"/>
                                        </p:tgtEl>
                                      </p:cBhvr>
                                    </p:animEffect>
                                  </p:childTnLst>
                                </p:cTn>
                              </p:par>
                            </p:childTnLst>
                          </p:cTn>
                        </p:par>
                        <p:par>
                          <p:cTn id="71" fill="hold">
                            <p:stCondLst>
                              <p:cond delay="1500"/>
                            </p:stCondLst>
                            <p:childTnLst>
                              <p:par>
                                <p:cTn id="72" presetID="22" presetClass="entr" presetSubtype="4" fill="hold" grpId="0" nodeType="afterEffect">
                                  <p:stCondLst>
                                    <p:cond delay="0"/>
                                  </p:stCondLst>
                                  <p:iterate>
                                    <p:tmAbs val="0"/>
                                  </p:iterate>
                                  <p:childTnLst>
                                    <p:set>
                                      <p:cBhvr>
                                        <p:cTn id="73" fill="hold"/>
                                        <p:tgtEl>
                                          <p:spTgt spid="199"/>
                                        </p:tgtEl>
                                        <p:attrNameLst>
                                          <p:attrName>style.visibility</p:attrName>
                                        </p:attrNameLst>
                                      </p:cBhvr>
                                      <p:to>
                                        <p:strVal val="visible"/>
                                      </p:to>
                                    </p:set>
                                    <p:animEffect transition="in" filter="wipe(down)">
                                      <p:cBhvr>
                                        <p:cTn id="74" dur="500"/>
                                        <p:tgtEl>
                                          <p:spTgt spid="199"/>
                                        </p:tgtEl>
                                      </p:cBhvr>
                                    </p:animEffect>
                                  </p:childTnLst>
                                </p:cTn>
                              </p:par>
                            </p:childTnLst>
                          </p:cTn>
                        </p:par>
                        <p:par>
                          <p:cTn id="75" fill="hold">
                            <p:stCondLst>
                              <p:cond delay="2000"/>
                            </p:stCondLst>
                            <p:childTnLst>
                              <p:par>
                                <p:cTn id="76" presetID="22" presetClass="entr" presetSubtype="4" fill="hold" grpId="0" nodeType="afterEffect">
                                  <p:stCondLst>
                                    <p:cond delay="0"/>
                                  </p:stCondLst>
                                  <p:iterate>
                                    <p:tmAbs val="0"/>
                                  </p:iterate>
                                  <p:childTnLst>
                                    <p:set>
                                      <p:cBhvr>
                                        <p:cTn id="77" fill="hold"/>
                                        <p:tgtEl>
                                          <p:spTgt spid="198"/>
                                        </p:tgtEl>
                                        <p:attrNameLst>
                                          <p:attrName>style.visibility</p:attrName>
                                        </p:attrNameLst>
                                      </p:cBhvr>
                                      <p:to>
                                        <p:strVal val="visible"/>
                                      </p:to>
                                    </p:set>
                                    <p:animEffect transition="in" filter="wipe(down)">
                                      <p:cBhvr>
                                        <p:cTn id="78" dur="500"/>
                                        <p:tgtEl>
                                          <p:spTgt spid="19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iterate>
                                    <p:tmAbs val="0"/>
                                  </p:iterate>
                                  <p:childTnLst>
                                    <p:set>
                                      <p:cBhvr>
                                        <p:cTn id="82" fill="hold"/>
                                        <p:tgtEl>
                                          <p:spTgt spid="160"/>
                                        </p:tgtEl>
                                        <p:attrNameLst>
                                          <p:attrName>style.visibility</p:attrName>
                                        </p:attrNameLst>
                                      </p:cBhvr>
                                      <p:to>
                                        <p:strVal val="visible"/>
                                      </p:to>
                                    </p:set>
                                    <p:animEffect transition="in" filter="wipe(left)">
                                      <p:cBhvr>
                                        <p:cTn id="83" dur="500"/>
                                        <p:tgtEl>
                                          <p:spTgt spid="160"/>
                                        </p:tgtEl>
                                      </p:cBhvr>
                                    </p:animEffect>
                                  </p:childTnLst>
                                </p:cTn>
                              </p:par>
                            </p:childTnLst>
                          </p:cTn>
                        </p:par>
                        <p:par>
                          <p:cTn id="84" fill="hold">
                            <p:stCondLst>
                              <p:cond delay="500"/>
                            </p:stCondLst>
                            <p:childTnLst>
                              <p:par>
                                <p:cTn id="85" presetID="10" presetClass="entr" fill="hold" grpId="0" nodeType="afterEffect">
                                  <p:stCondLst>
                                    <p:cond delay="0"/>
                                  </p:stCondLst>
                                  <p:iterate>
                                    <p:tmAbs val="0"/>
                                  </p:iterate>
                                  <p:childTnLst>
                                    <p:set>
                                      <p:cBhvr>
                                        <p:cTn id="86" fill="hold"/>
                                        <p:tgtEl>
                                          <p:spTgt spid="162"/>
                                        </p:tgtEl>
                                        <p:attrNameLst>
                                          <p:attrName>style.visibility</p:attrName>
                                        </p:attrNameLst>
                                      </p:cBhvr>
                                      <p:to>
                                        <p:strVal val="visible"/>
                                      </p:to>
                                    </p:set>
                                    <p:animEffect transition="in" filter="fade">
                                      <p:cBhvr>
                                        <p:cTn id="87" dur="500"/>
                                        <p:tgtEl>
                                          <p:spTgt spid="162"/>
                                        </p:tgtEl>
                                      </p:cBhvr>
                                    </p:animEffect>
                                  </p:childTnLst>
                                </p:cTn>
                              </p:par>
                            </p:childTnLst>
                          </p:cTn>
                        </p:par>
                        <p:par>
                          <p:cTn id="88" fill="hold">
                            <p:stCondLst>
                              <p:cond delay="1000"/>
                            </p:stCondLst>
                            <p:childTnLst>
                              <p:par>
                                <p:cTn id="89" presetID="22" presetClass="entr" presetSubtype="8" fill="hold" grpId="0" nodeType="afterEffect">
                                  <p:stCondLst>
                                    <p:cond delay="0"/>
                                  </p:stCondLst>
                                  <p:iterate>
                                    <p:tmAbs val="0"/>
                                  </p:iterate>
                                  <p:childTnLst>
                                    <p:set>
                                      <p:cBhvr>
                                        <p:cTn id="90" fill="hold"/>
                                        <p:tgtEl>
                                          <p:spTgt spid="163"/>
                                        </p:tgtEl>
                                        <p:attrNameLst>
                                          <p:attrName>style.visibility</p:attrName>
                                        </p:attrNameLst>
                                      </p:cBhvr>
                                      <p:to>
                                        <p:strVal val="visible"/>
                                      </p:to>
                                    </p:set>
                                    <p:animEffect transition="in" filter="wipe(left)">
                                      <p:cBhvr>
                                        <p:cTn id="91" dur="500"/>
                                        <p:tgtEl>
                                          <p:spTgt spid="163"/>
                                        </p:tgtEl>
                                      </p:cBhvr>
                                    </p:animEffect>
                                  </p:childTnLst>
                                </p:cTn>
                              </p:par>
                            </p:childTnLst>
                          </p:cTn>
                        </p:par>
                        <p:par>
                          <p:cTn id="92" fill="hold">
                            <p:stCondLst>
                              <p:cond delay="1500"/>
                            </p:stCondLst>
                            <p:childTnLst>
                              <p:par>
                                <p:cTn id="93" presetID="22" presetClass="entr" presetSubtype="8" fill="hold" grpId="0" nodeType="afterEffect">
                                  <p:stCondLst>
                                    <p:cond delay="0"/>
                                  </p:stCondLst>
                                  <p:iterate>
                                    <p:tmAbs val="0"/>
                                  </p:iterate>
                                  <p:childTnLst>
                                    <p:set>
                                      <p:cBhvr>
                                        <p:cTn id="94" fill="hold"/>
                                        <p:tgtEl>
                                          <p:spTgt spid="161"/>
                                        </p:tgtEl>
                                        <p:attrNameLst>
                                          <p:attrName>style.visibility</p:attrName>
                                        </p:attrNameLst>
                                      </p:cBhvr>
                                      <p:to>
                                        <p:strVal val="visible"/>
                                      </p:to>
                                    </p:set>
                                    <p:animEffect transition="in" filter="wipe(left)">
                                      <p:cBhvr>
                                        <p:cTn id="95" dur="500"/>
                                        <p:tgtEl>
                                          <p:spTgt spid="161"/>
                                        </p:tgtEl>
                                      </p:cBhvr>
                                    </p:animEffect>
                                  </p:childTnLst>
                                </p:cTn>
                              </p:par>
                            </p:childTnLst>
                          </p:cTn>
                        </p:par>
                        <p:par>
                          <p:cTn id="96" fill="hold">
                            <p:stCondLst>
                              <p:cond delay="2000"/>
                            </p:stCondLst>
                            <p:childTnLst>
                              <p:par>
                                <p:cTn id="97" presetID="10" presetClass="entr" fill="hold" grpId="0" nodeType="afterEffect">
                                  <p:stCondLst>
                                    <p:cond delay="0"/>
                                  </p:stCondLst>
                                  <p:iterate>
                                    <p:tmAbs val="0"/>
                                  </p:iterate>
                                  <p:childTnLst>
                                    <p:set>
                                      <p:cBhvr>
                                        <p:cTn id="98" fill="hold"/>
                                        <p:tgtEl>
                                          <p:spTgt spid="165"/>
                                        </p:tgtEl>
                                        <p:attrNameLst>
                                          <p:attrName>style.visibility</p:attrName>
                                        </p:attrNameLst>
                                      </p:cBhvr>
                                      <p:to>
                                        <p:strVal val="visible"/>
                                      </p:to>
                                    </p:set>
                                    <p:animEffect transition="in" filter="fade">
                                      <p:cBhvr>
                                        <p:cTn id="99" dur="500"/>
                                        <p:tgtEl>
                                          <p:spTgt spid="165"/>
                                        </p:tgtEl>
                                      </p:cBhvr>
                                    </p:animEffect>
                                  </p:childTnLst>
                                </p:cTn>
                              </p:par>
                            </p:childTnLst>
                          </p:cTn>
                        </p:par>
                        <p:par>
                          <p:cTn id="100" fill="hold">
                            <p:stCondLst>
                              <p:cond delay="2500"/>
                            </p:stCondLst>
                            <p:childTnLst>
                              <p:par>
                                <p:cTn id="101" presetID="10" presetClass="entr" fill="hold" grpId="0" nodeType="afterEffect">
                                  <p:stCondLst>
                                    <p:cond delay="0"/>
                                  </p:stCondLst>
                                  <p:iterate>
                                    <p:tmAbs val="0"/>
                                  </p:iterate>
                                  <p:childTnLst>
                                    <p:set>
                                      <p:cBhvr>
                                        <p:cTn id="102" fill="hold"/>
                                        <p:tgtEl>
                                          <p:spTgt spid="164"/>
                                        </p:tgtEl>
                                        <p:attrNameLst>
                                          <p:attrName>style.visibility</p:attrName>
                                        </p:attrNameLst>
                                      </p:cBhvr>
                                      <p:to>
                                        <p:strVal val="visible"/>
                                      </p:to>
                                    </p:set>
                                    <p:animEffect transition="in" filter="fade">
                                      <p:cBhvr>
                                        <p:cTn id="103" dur="500"/>
                                        <p:tgtEl>
                                          <p:spTgt spid="164"/>
                                        </p:tgtEl>
                                      </p:cBhvr>
                                    </p:animEffect>
                                  </p:childTnLst>
                                </p:cTn>
                              </p:par>
                            </p:childTnLst>
                          </p:cTn>
                        </p:par>
                        <p:par>
                          <p:cTn id="104" fill="hold">
                            <p:stCondLst>
                              <p:cond delay="3000"/>
                            </p:stCondLst>
                            <p:childTnLst>
                              <p:par>
                                <p:cTn id="105" presetID="22" presetClass="entr" presetSubtype="4" fill="hold" grpId="0" nodeType="afterEffect">
                                  <p:stCondLst>
                                    <p:cond delay="0"/>
                                  </p:stCondLst>
                                  <p:iterate>
                                    <p:tmAbs val="0"/>
                                  </p:iterate>
                                  <p:childTnLst>
                                    <p:set>
                                      <p:cBhvr>
                                        <p:cTn id="106" fill="hold"/>
                                        <p:tgtEl>
                                          <p:spTgt spid="167"/>
                                        </p:tgtEl>
                                        <p:attrNameLst>
                                          <p:attrName>style.visibility</p:attrName>
                                        </p:attrNameLst>
                                      </p:cBhvr>
                                      <p:to>
                                        <p:strVal val="visible"/>
                                      </p:to>
                                    </p:set>
                                    <p:animEffect transition="in" filter="wipe(down)">
                                      <p:cBhvr>
                                        <p:cTn id="107" dur="500"/>
                                        <p:tgtEl>
                                          <p:spTgt spid="167"/>
                                        </p:tgtEl>
                                      </p:cBhvr>
                                    </p:animEffect>
                                  </p:childTnLst>
                                </p:cTn>
                              </p:par>
                            </p:childTnLst>
                          </p:cTn>
                        </p:par>
                        <p:par>
                          <p:cTn id="108" fill="hold">
                            <p:stCondLst>
                              <p:cond delay="3500"/>
                            </p:stCondLst>
                            <p:childTnLst>
                              <p:par>
                                <p:cTn id="109" presetID="22" presetClass="entr" presetSubtype="4" fill="hold" grpId="0" nodeType="afterEffect">
                                  <p:stCondLst>
                                    <p:cond delay="0"/>
                                  </p:stCondLst>
                                  <p:iterate>
                                    <p:tmAbs val="0"/>
                                  </p:iterate>
                                  <p:childTnLst>
                                    <p:set>
                                      <p:cBhvr>
                                        <p:cTn id="110" fill="hold"/>
                                        <p:tgtEl>
                                          <p:spTgt spid="166"/>
                                        </p:tgtEl>
                                        <p:attrNameLst>
                                          <p:attrName>style.visibility</p:attrName>
                                        </p:attrNameLst>
                                      </p:cBhvr>
                                      <p:to>
                                        <p:strVal val="visible"/>
                                      </p:to>
                                    </p:set>
                                    <p:animEffect transition="in" filter="wipe(down)">
                                      <p:cBhvr>
                                        <p:cTn id="111" dur="500"/>
                                        <p:tgtEl>
                                          <p:spTgt spid="166"/>
                                        </p:tgtEl>
                                      </p:cBhvr>
                                    </p:animEffect>
                                  </p:childTnLst>
                                </p:cTn>
                              </p:par>
                            </p:childTnLst>
                          </p:cTn>
                        </p:par>
                        <p:par>
                          <p:cTn id="112" fill="hold">
                            <p:stCondLst>
                              <p:cond delay="4000"/>
                            </p:stCondLst>
                            <p:childTnLst>
                              <p:par>
                                <p:cTn id="113" presetID="22" presetClass="entr" presetSubtype="4" fill="hold" grpId="0" nodeType="afterEffect">
                                  <p:stCondLst>
                                    <p:cond delay="0"/>
                                  </p:stCondLst>
                                  <p:iterate>
                                    <p:tmAbs val="0"/>
                                  </p:iterate>
                                  <p:childTnLst>
                                    <p:set>
                                      <p:cBhvr>
                                        <p:cTn id="114" fill="hold"/>
                                        <p:tgtEl>
                                          <p:spTgt spid="168"/>
                                        </p:tgtEl>
                                        <p:attrNameLst>
                                          <p:attrName>style.visibility</p:attrName>
                                        </p:attrNameLst>
                                      </p:cBhvr>
                                      <p:to>
                                        <p:strVal val="visible"/>
                                      </p:to>
                                    </p:set>
                                    <p:animEffect transition="in" filter="wipe(down)">
                                      <p:cBhvr>
                                        <p:cTn id="115" dur="500"/>
                                        <p:tgtEl>
                                          <p:spTgt spid="16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iterate>
                                    <p:tmAbs val="0"/>
                                  </p:iterate>
                                  <p:childTnLst>
                                    <p:set>
                                      <p:cBhvr>
                                        <p:cTn id="119" fill="hold"/>
                                        <p:tgtEl>
                                          <p:spTgt spid="200"/>
                                        </p:tgtEl>
                                        <p:attrNameLst>
                                          <p:attrName>style.visibility</p:attrName>
                                        </p:attrNameLst>
                                      </p:cBhvr>
                                      <p:to>
                                        <p:strVal val="visible"/>
                                      </p:to>
                                    </p:set>
                                    <p:animEffect transition="in" filter="wipe(left)">
                                      <p:cBhvr>
                                        <p:cTn id="120" dur="500"/>
                                        <p:tgtEl>
                                          <p:spTgt spid="200"/>
                                        </p:tgtEl>
                                      </p:cBhvr>
                                    </p:animEffect>
                                  </p:childTnLst>
                                </p:cTn>
                              </p:par>
                            </p:childTnLst>
                          </p:cTn>
                        </p:par>
                        <p:par>
                          <p:cTn id="121" fill="hold">
                            <p:stCondLst>
                              <p:cond delay="500"/>
                            </p:stCondLst>
                            <p:childTnLst>
                              <p:par>
                                <p:cTn id="122" presetID="10" presetClass="entr" fill="hold" grpId="0" nodeType="afterEffect">
                                  <p:stCondLst>
                                    <p:cond delay="0"/>
                                  </p:stCondLst>
                                  <p:iterate>
                                    <p:tmAbs val="0"/>
                                  </p:iterate>
                                  <p:childTnLst>
                                    <p:set>
                                      <p:cBhvr>
                                        <p:cTn id="123" fill="hold"/>
                                        <p:tgtEl>
                                          <p:spTgt spid="202"/>
                                        </p:tgtEl>
                                        <p:attrNameLst>
                                          <p:attrName>style.visibility</p:attrName>
                                        </p:attrNameLst>
                                      </p:cBhvr>
                                      <p:to>
                                        <p:strVal val="visible"/>
                                      </p:to>
                                    </p:set>
                                    <p:animEffect transition="in" filter="fade">
                                      <p:cBhvr>
                                        <p:cTn id="124" dur="500"/>
                                        <p:tgtEl>
                                          <p:spTgt spid="202"/>
                                        </p:tgtEl>
                                      </p:cBhvr>
                                    </p:animEffect>
                                  </p:childTnLst>
                                </p:cTn>
                              </p:par>
                            </p:childTnLst>
                          </p:cTn>
                        </p:par>
                        <p:par>
                          <p:cTn id="125" fill="hold">
                            <p:stCondLst>
                              <p:cond delay="1000"/>
                            </p:stCondLst>
                            <p:childTnLst>
                              <p:par>
                                <p:cTn id="126" presetID="10" presetClass="entr" fill="hold" grpId="0" nodeType="afterEffect">
                                  <p:stCondLst>
                                    <p:cond delay="0"/>
                                  </p:stCondLst>
                                  <p:iterate>
                                    <p:tmAbs val="0"/>
                                  </p:iterate>
                                  <p:childTnLst>
                                    <p:set>
                                      <p:cBhvr>
                                        <p:cTn id="127" fill="hold"/>
                                        <p:tgtEl>
                                          <p:spTgt spid="201"/>
                                        </p:tgtEl>
                                        <p:attrNameLst>
                                          <p:attrName>style.visibility</p:attrName>
                                        </p:attrNameLst>
                                      </p:cBhvr>
                                      <p:to>
                                        <p:strVal val="visible"/>
                                      </p:to>
                                    </p:set>
                                    <p:animEffect transition="in" filter="fade">
                                      <p:cBhvr>
                                        <p:cTn id="128"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P spid="161" grpId="0" animBg="1" advAuto="0"/>
      <p:bldP spid="162" grpId="0" animBg="1" advAuto="0"/>
      <p:bldP spid="163" grpId="0" animBg="1" advAuto="0"/>
      <p:bldP spid="164" grpId="0" animBg="1" advAuto="0"/>
      <p:bldP spid="165" grpId="0" animBg="1" advAuto="0"/>
      <p:bldP spid="166" grpId="0" animBg="1" advAuto="0"/>
      <p:bldP spid="167" grpId="0" animBg="1" advAuto="0"/>
      <p:bldP spid="168" grpId="0" animBg="1" advAuto="0"/>
      <p:bldP spid="170" grpId="0" animBg="1" advAuto="0"/>
      <p:bldP spid="171" grpId="0" animBg="1" advAuto="0"/>
      <p:bldP spid="172" grpId="0" animBg="1" advAuto="0"/>
      <p:bldP spid="173" grpId="0" animBg="1" advAuto="0"/>
      <p:bldP spid="174" grpId="0" animBg="1" advAuto="0"/>
      <p:bldP spid="175" grpId="0" animBg="1" advAuto="0"/>
      <p:bldP spid="181" grpId="0" animBg="1" advAuto="0"/>
      <p:bldP spid="187" grpId="0" animBg="1" advAuto="0"/>
      <p:bldP spid="193" grpId="0" animBg="1" advAuto="0"/>
      <p:bldP spid="194" grpId="0" animBg="1" advAuto="0"/>
      <p:bldP spid="195" grpId="0" animBg="1" advAuto="0"/>
      <p:bldP spid="196" grpId="0" animBg="1" advAuto="0"/>
      <p:bldP spid="197" grpId="0" animBg="1" advAuto="0"/>
      <p:bldP spid="198" grpId="0" animBg="1" advAuto="0"/>
      <p:bldP spid="199" grpId="0" animBg="1" advAuto="0"/>
      <p:bldP spid="200" grpId="0" animBg="1" advAuto="0"/>
      <p:bldP spid="201" grpId="0" animBg="1" advAuto="0"/>
      <p:bldP spid="202" grpId="0" animBg="1" advAuto="0"/>
      <p:bldP spid="212" grpId="0" animBg="1" advAuto="0"/>
      <p:bldP spid="21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An Array-Based Map"/>
          <p:cNvSpPr txBox="1">
            <a:spLocks noGrp="1"/>
          </p:cNvSpPr>
          <p:nvPr>
            <p:ph type="title"/>
          </p:nvPr>
        </p:nvSpPr>
        <p:spPr>
          <a:prstGeom prst="rect">
            <a:avLst/>
          </a:prstGeom>
        </p:spPr>
        <p:txBody>
          <a:bodyPr/>
          <a:lstStyle/>
          <a:p>
            <a:r>
              <a:t>An Array-Based Map</a:t>
            </a:r>
          </a:p>
        </p:txBody>
      </p:sp>
      <p:sp>
        <p:nvSpPr>
          <p:cNvPr id="216" name="Ensure capacity in array…"/>
          <p:cNvSpPr txBox="1">
            <a:spLocks noGrp="1"/>
          </p:cNvSpPr>
          <p:nvPr>
            <p:ph type="body" sz="quarter" idx="1"/>
          </p:nvPr>
        </p:nvSpPr>
        <p:spPr>
          <a:xfrm>
            <a:off x="190500" y="2343150"/>
            <a:ext cx="13713331" cy="2286000"/>
          </a:xfrm>
          <a:prstGeom prst="rect">
            <a:avLst/>
          </a:prstGeom>
          <a:effectLst/>
        </p:spPr>
        <p:txBody>
          <a:bodyPr/>
          <a:lstStyle/>
          <a:p>
            <a:pPr>
              <a:buBlip>
                <a:blip r:embed="rId3"/>
              </a:buBlip>
              <a:defRPr>
                <a:latin typeface="Courier New"/>
                <a:ea typeface="Courier New"/>
                <a:cs typeface="Courier New"/>
                <a:sym typeface="Courier New"/>
              </a:defRPr>
            </a:pPr>
            <a:r>
              <a:t>Ensure capacity in array</a:t>
            </a:r>
          </a:p>
          <a:p>
            <a:pPr>
              <a:buBlip>
                <a:blip r:embed="rId3"/>
              </a:buBlip>
              <a:defRPr>
                <a:latin typeface="Courier New"/>
                <a:ea typeface="Courier New"/>
                <a:cs typeface="Courier New"/>
                <a:sym typeface="Courier New"/>
              </a:defRPr>
            </a:pPr>
            <a:r>
              <a:t>Insert newest entry</a:t>
            </a:r>
          </a:p>
        </p:txBody>
      </p:sp>
      <p:grpSp>
        <p:nvGrpSpPr>
          <p:cNvPr id="219" name="Group"/>
          <p:cNvGrpSpPr/>
          <p:nvPr/>
        </p:nvGrpSpPr>
        <p:grpSpPr>
          <a:xfrm>
            <a:off x="3600450" y="7600950"/>
            <a:ext cx="2418194" cy="1681163"/>
            <a:chOff x="0" y="0"/>
            <a:chExt cx="2418193" cy="1681162"/>
          </a:xfrm>
        </p:grpSpPr>
        <p:sp>
          <p:nvSpPr>
            <p:cNvPr id="217" name="555-1234"/>
            <p:cNvSpPr/>
            <p:nvPr/>
          </p:nvSpPr>
          <p:spPr>
            <a:xfrm>
              <a:off x="0" y="1086944"/>
              <a:ext cx="2418194" cy="594219"/>
            </a:xfrm>
            <a:prstGeom prst="roundRect">
              <a:avLst>
                <a:gd name="adj" fmla="val 48088"/>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555-1234</a:t>
              </a:r>
            </a:p>
          </p:txBody>
        </p:sp>
        <p:sp>
          <p:nvSpPr>
            <p:cNvPr id="218" name="José Gomez"/>
            <p:cNvSpPr/>
            <p:nvPr/>
          </p:nvSpPr>
          <p:spPr>
            <a:xfrm>
              <a:off x="0" y="0"/>
              <a:ext cx="2381251"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José Gomez</a:t>
              </a:r>
            </a:p>
          </p:txBody>
        </p:sp>
      </p:grpSp>
      <p:grpSp>
        <p:nvGrpSpPr>
          <p:cNvPr id="222" name="Group"/>
          <p:cNvGrpSpPr/>
          <p:nvPr/>
        </p:nvGrpSpPr>
        <p:grpSpPr>
          <a:xfrm>
            <a:off x="6381750" y="7600950"/>
            <a:ext cx="2412177" cy="1676400"/>
            <a:chOff x="0" y="0"/>
            <a:chExt cx="2412176" cy="1676400"/>
          </a:xfrm>
        </p:grpSpPr>
        <p:sp>
          <p:nvSpPr>
            <p:cNvPr id="220" name="555-1111"/>
            <p:cNvSpPr/>
            <p:nvPr/>
          </p:nvSpPr>
          <p:spPr>
            <a:xfrm>
              <a:off x="0" y="1085850"/>
              <a:ext cx="2412177"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555-1111</a:t>
              </a:r>
            </a:p>
          </p:txBody>
        </p:sp>
        <p:sp>
          <p:nvSpPr>
            <p:cNvPr id="221" name="John Jones"/>
            <p:cNvSpPr/>
            <p:nvPr/>
          </p:nvSpPr>
          <p:spPr>
            <a:xfrm>
              <a:off x="0" y="0"/>
              <a:ext cx="2381249"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John Jones</a:t>
              </a:r>
            </a:p>
          </p:txBody>
        </p:sp>
      </p:grpSp>
      <p:grpSp>
        <p:nvGrpSpPr>
          <p:cNvPr id="225" name="Group"/>
          <p:cNvGrpSpPr/>
          <p:nvPr/>
        </p:nvGrpSpPr>
        <p:grpSpPr>
          <a:xfrm>
            <a:off x="11887200" y="7600950"/>
            <a:ext cx="2447270" cy="1676400"/>
            <a:chOff x="0" y="0"/>
            <a:chExt cx="2447269" cy="1676400"/>
          </a:xfrm>
        </p:grpSpPr>
        <p:sp>
          <p:nvSpPr>
            <p:cNvPr id="223" name="555-9999"/>
            <p:cNvSpPr/>
            <p:nvPr/>
          </p:nvSpPr>
          <p:spPr>
            <a:xfrm>
              <a:off x="14882" y="1085850"/>
              <a:ext cx="2432388"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555-9999</a:t>
              </a:r>
            </a:p>
          </p:txBody>
        </p:sp>
        <p:sp>
          <p:nvSpPr>
            <p:cNvPr id="224" name="Jill Smith"/>
            <p:cNvSpPr/>
            <p:nvPr/>
          </p:nvSpPr>
          <p:spPr>
            <a:xfrm>
              <a:off x="0" y="0"/>
              <a:ext cx="2366368"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Jill Smith</a:t>
              </a:r>
            </a:p>
          </p:txBody>
        </p:sp>
      </p:grpSp>
      <p:grpSp>
        <p:nvGrpSpPr>
          <p:cNvPr id="228" name="Group"/>
          <p:cNvGrpSpPr/>
          <p:nvPr/>
        </p:nvGrpSpPr>
        <p:grpSpPr>
          <a:xfrm>
            <a:off x="9144000" y="7600950"/>
            <a:ext cx="2403154" cy="1676400"/>
            <a:chOff x="0" y="0"/>
            <a:chExt cx="2403153" cy="1676400"/>
          </a:xfrm>
        </p:grpSpPr>
        <p:sp>
          <p:nvSpPr>
            <p:cNvPr id="226" name="555-2222"/>
            <p:cNvSpPr/>
            <p:nvPr/>
          </p:nvSpPr>
          <p:spPr>
            <a:xfrm>
              <a:off x="0" y="1085850"/>
              <a:ext cx="2403154"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555-2222</a:t>
              </a:r>
            </a:p>
          </p:txBody>
        </p:sp>
        <p:sp>
          <p:nvSpPr>
            <p:cNvPr id="227" name="Sam Public"/>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Sam Public</a:t>
              </a:r>
            </a:p>
          </p:txBody>
        </p:sp>
      </p:grpSp>
      <p:grpSp>
        <p:nvGrpSpPr>
          <p:cNvPr id="231" name="Group"/>
          <p:cNvGrpSpPr/>
          <p:nvPr/>
        </p:nvGrpSpPr>
        <p:grpSpPr>
          <a:xfrm>
            <a:off x="14630400" y="7600950"/>
            <a:ext cx="2490306" cy="1676400"/>
            <a:chOff x="0" y="0"/>
            <a:chExt cx="2490305" cy="1676400"/>
          </a:xfrm>
        </p:grpSpPr>
        <p:sp>
          <p:nvSpPr>
            <p:cNvPr id="229" name="555-4444"/>
            <p:cNvSpPr/>
            <p:nvPr/>
          </p:nvSpPr>
          <p:spPr>
            <a:xfrm>
              <a:off x="0" y="1085850"/>
              <a:ext cx="2490306"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555-4444</a:t>
              </a:r>
            </a:p>
          </p:txBody>
        </p:sp>
        <p:sp>
          <p:nvSpPr>
            <p:cNvPr id="230" name="Taka Tamura"/>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Taka Tamura</a:t>
              </a:r>
            </a:p>
          </p:txBody>
        </p:sp>
      </p:grpSp>
      <p:graphicFrame>
        <p:nvGraphicFramePr>
          <p:cNvPr id="232" name="Table 1"/>
          <p:cNvGraphicFramePr/>
          <p:nvPr/>
        </p:nvGraphicFramePr>
        <p:xfrm>
          <a:off x="3448056" y="10591800"/>
          <a:ext cx="20713700" cy="791144"/>
        </p:xfrm>
        <a:graphic>
          <a:graphicData uri="http://schemas.openxmlformats.org/drawingml/2006/table">
            <a:tbl>
              <a:tblPr>
                <a:tableStyleId>{4C3C2611-4C71-4FC5-86AE-919BDF0F9419}</a:tableStyleId>
              </a:tblPr>
              <a:tblGrid>
                <a:gridCol w="2071370">
                  <a:extLst>
                    <a:ext uri="{9D8B030D-6E8A-4147-A177-3AD203B41FA5}">
                      <a16:colId xmlns:a16="http://schemas.microsoft.com/office/drawing/2014/main" val="20000"/>
                    </a:ext>
                  </a:extLst>
                </a:gridCol>
                <a:gridCol w="2071370">
                  <a:extLst>
                    <a:ext uri="{9D8B030D-6E8A-4147-A177-3AD203B41FA5}">
                      <a16:colId xmlns:a16="http://schemas.microsoft.com/office/drawing/2014/main" val="20001"/>
                    </a:ext>
                  </a:extLst>
                </a:gridCol>
                <a:gridCol w="2071370">
                  <a:extLst>
                    <a:ext uri="{9D8B030D-6E8A-4147-A177-3AD203B41FA5}">
                      <a16:colId xmlns:a16="http://schemas.microsoft.com/office/drawing/2014/main" val="20002"/>
                    </a:ext>
                  </a:extLst>
                </a:gridCol>
                <a:gridCol w="2071370">
                  <a:extLst>
                    <a:ext uri="{9D8B030D-6E8A-4147-A177-3AD203B41FA5}">
                      <a16:colId xmlns:a16="http://schemas.microsoft.com/office/drawing/2014/main" val="20003"/>
                    </a:ext>
                  </a:extLst>
                </a:gridCol>
                <a:gridCol w="2071370">
                  <a:extLst>
                    <a:ext uri="{9D8B030D-6E8A-4147-A177-3AD203B41FA5}">
                      <a16:colId xmlns:a16="http://schemas.microsoft.com/office/drawing/2014/main" val="20004"/>
                    </a:ext>
                  </a:extLst>
                </a:gridCol>
                <a:gridCol w="2071370">
                  <a:extLst>
                    <a:ext uri="{9D8B030D-6E8A-4147-A177-3AD203B41FA5}">
                      <a16:colId xmlns:a16="http://schemas.microsoft.com/office/drawing/2014/main" val="20005"/>
                    </a:ext>
                  </a:extLst>
                </a:gridCol>
                <a:gridCol w="2071370">
                  <a:extLst>
                    <a:ext uri="{9D8B030D-6E8A-4147-A177-3AD203B41FA5}">
                      <a16:colId xmlns:a16="http://schemas.microsoft.com/office/drawing/2014/main" val="20006"/>
                    </a:ext>
                  </a:extLst>
                </a:gridCol>
                <a:gridCol w="2071370">
                  <a:extLst>
                    <a:ext uri="{9D8B030D-6E8A-4147-A177-3AD203B41FA5}">
                      <a16:colId xmlns:a16="http://schemas.microsoft.com/office/drawing/2014/main" val="20007"/>
                    </a:ext>
                  </a:extLst>
                </a:gridCol>
                <a:gridCol w="2071370">
                  <a:extLst>
                    <a:ext uri="{9D8B030D-6E8A-4147-A177-3AD203B41FA5}">
                      <a16:colId xmlns:a16="http://schemas.microsoft.com/office/drawing/2014/main" val="20008"/>
                    </a:ext>
                  </a:extLst>
                </a:gridCol>
                <a:gridCol w="2071370">
                  <a:extLst>
                    <a:ext uri="{9D8B030D-6E8A-4147-A177-3AD203B41FA5}">
                      <a16:colId xmlns:a16="http://schemas.microsoft.com/office/drawing/2014/main" val="20009"/>
                    </a:ext>
                  </a:extLst>
                </a:gridCol>
              </a:tblGrid>
              <a:tr h="791144">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sp>
        <p:nvSpPr>
          <p:cNvPr id="233" name="Rounded Rectangle"/>
          <p:cNvSpPr/>
          <p:nvPr/>
        </p:nvSpPr>
        <p:spPr>
          <a:xfrm>
            <a:off x="1409700" y="7886700"/>
            <a:ext cx="990600" cy="876300"/>
          </a:xfrm>
          <a:prstGeom prst="roundRect">
            <a:avLst>
              <a:gd name="adj" fmla="val 19283"/>
            </a:avLst>
          </a:prstGeom>
          <a:solidFill>
            <a:srgbClr val="FFD479"/>
          </a:solidFill>
          <a:ln w="50800">
            <a:solidFill>
              <a:srgbClr val="5E5E5E"/>
            </a:solidFill>
            <a:miter lim="400000"/>
          </a:ln>
          <a:effectLst>
            <a:outerShdw blurRad="152400" dist="127000" dir="1980000" rotWithShape="0">
              <a:srgbClr val="000000"/>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234" name="Map"/>
          <p:cNvSpPr/>
          <p:nvPr/>
        </p:nvSpPr>
        <p:spPr>
          <a:xfrm>
            <a:off x="346620" y="8931275"/>
            <a:ext cx="2915098"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600" b="1">
                <a:latin typeface="Courier New"/>
                <a:ea typeface="Courier New"/>
                <a:cs typeface="Courier New"/>
                <a:sym typeface="Courier New"/>
              </a:defRPr>
            </a:lvl1pPr>
          </a:lstStyle>
          <a:p>
            <a:r>
              <a:t>Map</a:t>
            </a:r>
          </a:p>
        </p:txBody>
      </p:sp>
      <p:graphicFrame>
        <p:nvGraphicFramePr>
          <p:cNvPr id="235" name="Table 2"/>
          <p:cNvGraphicFramePr/>
          <p:nvPr/>
        </p:nvGraphicFramePr>
        <p:xfrm>
          <a:off x="4762500" y="5562600"/>
          <a:ext cx="10293350" cy="791144"/>
        </p:xfrm>
        <a:graphic>
          <a:graphicData uri="http://schemas.openxmlformats.org/drawingml/2006/table">
            <a:tbl>
              <a:tblPr>
                <a:tableStyleId>{4C3C2611-4C71-4FC5-86AE-919BDF0F9419}</a:tableStyleId>
              </a:tblPr>
              <a:tblGrid>
                <a:gridCol w="2058670">
                  <a:extLst>
                    <a:ext uri="{9D8B030D-6E8A-4147-A177-3AD203B41FA5}">
                      <a16:colId xmlns:a16="http://schemas.microsoft.com/office/drawing/2014/main" val="20000"/>
                    </a:ext>
                  </a:extLst>
                </a:gridCol>
                <a:gridCol w="2058670">
                  <a:extLst>
                    <a:ext uri="{9D8B030D-6E8A-4147-A177-3AD203B41FA5}">
                      <a16:colId xmlns:a16="http://schemas.microsoft.com/office/drawing/2014/main" val="20001"/>
                    </a:ext>
                  </a:extLst>
                </a:gridCol>
                <a:gridCol w="2058670">
                  <a:extLst>
                    <a:ext uri="{9D8B030D-6E8A-4147-A177-3AD203B41FA5}">
                      <a16:colId xmlns:a16="http://schemas.microsoft.com/office/drawing/2014/main" val="20002"/>
                    </a:ext>
                  </a:extLst>
                </a:gridCol>
                <a:gridCol w="2058670">
                  <a:extLst>
                    <a:ext uri="{9D8B030D-6E8A-4147-A177-3AD203B41FA5}">
                      <a16:colId xmlns:a16="http://schemas.microsoft.com/office/drawing/2014/main" val="20003"/>
                    </a:ext>
                  </a:extLst>
                </a:gridCol>
                <a:gridCol w="2058670">
                  <a:extLst>
                    <a:ext uri="{9D8B030D-6E8A-4147-A177-3AD203B41FA5}">
                      <a16:colId xmlns:a16="http://schemas.microsoft.com/office/drawing/2014/main" val="20004"/>
                    </a:ext>
                  </a:extLst>
                </a:gridCol>
              </a:tblGrid>
              <a:tr h="791144">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381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tc>
                  <a:txBody>
                    <a:bodyPr/>
                    <a:lstStyle/>
                    <a:p>
                      <a:pPr defTabSz="914400">
                        <a:tabLst>
                          <a:tab pos="1371600" algn="l"/>
                        </a:tabLst>
                        <a:defRPr sz="4200" b="1">
                          <a:latin typeface="Courier New"/>
                          <a:ea typeface="Courier New"/>
                          <a:cs typeface="Courier New"/>
                          <a:sym typeface="Courier New"/>
                        </a:defRPr>
                      </a:pPr>
                      <a:endParaRPr/>
                    </a:p>
                  </a:txBody>
                  <a:tcPr marL="50800" marR="50800" marT="50800" marB="50800" anchor="ctr" horzOverflow="overflow">
                    <a:lnL w="38100">
                      <a:solidFill>
                        <a:srgbClr val="000000"/>
                      </a:solidFill>
                      <a:miter lim="400000"/>
                    </a:lnL>
                    <a:lnR w="76200">
                      <a:solidFill>
                        <a:srgbClr val="000000"/>
                      </a:solidFill>
                      <a:miter lim="400000"/>
                    </a:lnR>
                    <a:lnT w="76200">
                      <a:solidFill>
                        <a:srgbClr val="00000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sp>
        <p:nvSpPr>
          <p:cNvPr id="236" name="Rounded Rectangle"/>
          <p:cNvSpPr/>
          <p:nvPr/>
        </p:nvSpPr>
        <p:spPr>
          <a:xfrm>
            <a:off x="1466850" y="5505450"/>
            <a:ext cx="990600" cy="876300"/>
          </a:xfrm>
          <a:prstGeom prst="roundRect">
            <a:avLst>
              <a:gd name="adj" fmla="val 19283"/>
            </a:avLst>
          </a:prstGeom>
          <a:solidFill>
            <a:srgbClr val="FFD479"/>
          </a:solidFill>
          <a:ln w="50800">
            <a:solidFill>
              <a:srgbClr val="5E5E5E"/>
            </a:solidFill>
            <a:miter lim="400000"/>
          </a:ln>
          <a:effectLst>
            <a:outerShdw blurRad="152400" dist="127000" dir="1980000" rotWithShape="0">
              <a:srgbClr val="000000"/>
            </a:outerShdw>
          </a:effectLst>
        </p:spPr>
        <p:txBody>
          <a:bodyPr lIns="76200" tIns="76200" rIns="76200" bIns="76200" anchor="ctr"/>
          <a:lstStyle/>
          <a:p>
            <a:pPr>
              <a:defRPr sz="4800" cap="all">
                <a:solidFill>
                  <a:srgbClr val="FFFFFF"/>
                </a:solidFill>
                <a:effectLst>
                  <a:outerShdw blurRad="38100" dist="12700" dir="5400000" rotWithShape="0">
                    <a:srgbClr val="000000">
                      <a:alpha val="50000"/>
                    </a:srgbClr>
                  </a:outerShdw>
                </a:effectLst>
                <a:latin typeface="Bradley Hand ITC TT-Bold"/>
                <a:ea typeface="Bradley Hand ITC TT-Bold"/>
                <a:cs typeface="Bradley Hand ITC TT-Bold"/>
                <a:sym typeface="Bradley Hand ITC TT-Bold"/>
              </a:defRPr>
            </a:pPr>
            <a:endParaRPr/>
          </a:p>
        </p:txBody>
      </p:sp>
      <p:sp>
        <p:nvSpPr>
          <p:cNvPr id="237" name="Line"/>
          <p:cNvSpPr/>
          <p:nvPr/>
        </p:nvSpPr>
        <p:spPr>
          <a:xfrm flipH="1">
            <a:off x="2000249" y="5922267"/>
            <a:ext cx="2800352" cy="2163"/>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38" name="oldMap"/>
          <p:cNvSpPr/>
          <p:nvPr/>
        </p:nvSpPr>
        <p:spPr>
          <a:xfrm>
            <a:off x="106523" y="6435725"/>
            <a:ext cx="3738192"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defRPr sz="3600" b="1">
                <a:latin typeface="Courier New"/>
                <a:ea typeface="Courier New"/>
                <a:cs typeface="Courier New"/>
                <a:sym typeface="Courier New"/>
              </a:defRPr>
            </a:lvl1pPr>
          </a:lstStyle>
          <a:p>
            <a:r>
              <a:t>oldMap</a:t>
            </a:r>
          </a:p>
        </p:txBody>
      </p:sp>
      <p:sp>
        <p:nvSpPr>
          <p:cNvPr id="239" name="Line"/>
          <p:cNvSpPr/>
          <p:nvPr/>
        </p:nvSpPr>
        <p:spPr>
          <a:xfrm flipH="1" flipV="1">
            <a:off x="2029347" y="8374688"/>
            <a:ext cx="1428427" cy="2233781"/>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0" name="Line"/>
          <p:cNvSpPr/>
          <p:nvPr/>
        </p:nvSpPr>
        <p:spPr>
          <a:xfrm flipH="1">
            <a:off x="2012548" y="6334125"/>
            <a:ext cx="2814345" cy="1847690"/>
          </a:xfrm>
          <a:prstGeom prst="line">
            <a:avLst/>
          </a:prstGeom>
          <a:ln w="114300">
            <a:solidFill>
              <a:srgbClr val="616589"/>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1" name="Line"/>
          <p:cNvSpPr/>
          <p:nvPr/>
        </p:nvSpPr>
        <p:spPr>
          <a:xfrm flipV="1">
            <a:off x="4884241" y="6011637"/>
            <a:ext cx="926189" cy="1616896"/>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2" name="Line"/>
          <p:cNvSpPr/>
          <p:nvPr/>
        </p:nvSpPr>
        <p:spPr>
          <a:xfrm flipH="1">
            <a:off x="4457700" y="9277350"/>
            <a:ext cx="54657" cy="1695451"/>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3" name="Line"/>
          <p:cNvSpPr/>
          <p:nvPr/>
        </p:nvSpPr>
        <p:spPr>
          <a:xfrm flipV="1">
            <a:off x="7609961" y="5943018"/>
            <a:ext cx="502273" cy="1600783"/>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4" name="Line"/>
          <p:cNvSpPr/>
          <p:nvPr/>
        </p:nvSpPr>
        <p:spPr>
          <a:xfrm flipH="1" flipV="1">
            <a:off x="9998182" y="5943018"/>
            <a:ext cx="165754" cy="160078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5" name="Line"/>
          <p:cNvSpPr/>
          <p:nvPr/>
        </p:nvSpPr>
        <p:spPr>
          <a:xfrm flipH="1" flipV="1">
            <a:off x="12036532" y="5962068"/>
            <a:ext cx="730139" cy="158173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6" name="Line"/>
          <p:cNvSpPr/>
          <p:nvPr/>
        </p:nvSpPr>
        <p:spPr>
          <a:xfrm flipH="1" flipV="1">
            <a:off x="13998683" y="5923967"/>
            <a:ext cx="1496509" cy="1619833"/>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7" name="Line"/>
          <p:cNvSpPr/>
          <p:nvPr/>
        </p:nvSpPr>
        <p:spPr>
          <a:xfrm flipH="1">
            <a:off x="6686550" y="9315450"/>
            <a:ext cx="414338" cy="163830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8" name="Line"/>
          <p:cNvSpPr/>
          <p:nvPr/>
        </p:nvSpPr>
        <p:spPr>
          <a:xfrm flipH="1">
            <a:off x="8591550" y="9315450"/>
            <a:ext cx="826790" cy="1619251"/>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49" name="Line"/>
          <p:cNvSpPr/>
          <p:nvPr/>
        </p:nvSpPr>
        <p:spPr>
          <a:xfrm flipH="1">
            <a:off x="10801350" y="9277350"/>
            <a:ext cx="1390651" cy="165735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250" name="Line"/>
          <p:cNvSpPr/>
          <p:nvPr/>
        </p:nvSpPr>
        <p:spPr>
          <a:xfrm flipH="1">
            <a:off x="12820650" y="9315450"/>
            <a:ext cx="2199978" cy="160020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grpSp>
        <p:nvGrpSpPr>
          <p:cNvPr id="253" name="Group"/>
          <p:cNvGrpSpPr/>
          <p:nvPr/>
        </p:nvGrpSpPr>
        <p:grpSpPr>
          <a:xfrm>
            <a:off x="15925800" y="2762250"/>
            <a:ext cx="2460921" cy="1676400"/>
            <a:chOff x="0" y="0"/>
            <a:chExt cx="2460920" cy="1676400"/>
          </a:xfrm>
        </p:grpSpPr>
        <p:sp>
          <p:nvSpPr>
            <p:cNvPr id="251" name="555-3333"/>
            <p:cNvSpPr/>
            <p:nvPr/>
          </p:nvSpPr>
          <p:spPr>
            <a:xfrm>
              <a:off x="0" y="1085850"/>
              <a:ext cx="2460921" cy="590550"/>
            </a:xfrm>
            <a:prstGeom prst="roundRect">
              <a:avLst>
                <a:gd name="adj" fmla="val 48387"/>
              </a:avLst>
            </a:prstGeom>
            <a:solidFill>
              <a:srgbClr val="FFFB00"/>
            </a:solidFill>
            <a:ln w="50800" cap="flat">
              <a:solidFill>
                <a:srgbClr val="945200"/>
              </a:solidFill>
              <a:prstDash val="solid"/>
              <a:miter lim="400000"/>
            </a:ln>
            <a:effectLst>
              <a:outerShdw blurRad="241300" dist="88900" dir="21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555-3333</a:t>
              </a:r>
            </a:p>
          </p:txBody>
        </p:sp>
        <p:sp>
          <p:nvSpPr>
            <p:cNvPr id="252" name="Marcus Marceau"/>
            <p:cNvSpPr/>
            <p:nvPr/>
          </p:nvSpPr>
          <p:spPr>
            <a:xfrm>
              <a:off x="0" y="0"/>
              <a:ext cx="2381250" cy="1028700"/>
            </a:xfrm>
            <a:prstGeom prst="roundRect">
              <a:avLst>
                <a:gd name="adj" fmla="val 27778"/>
              </a:avLst>
            </a:prstGeom>
            <a:solidFill>
              <a:srgbClr val="FFFB00"/>
            </a:solidFill>
            <a:ln w="50800" cap="flat">
              <a:solidFill>
                <a:srgbClr val="945200"/>
              </a:solidFill>
              <a:prstDash val="solid"/>
              <a:miter lim="400000"/>
            </a:ln>
            <a:effectLst>
              <a:outerShdw blurRad="241300" dist="88900" dir="1368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1">
                  <a:solidFill>
                    <a:srgbClr val="945200"/>
                  </a:solidFill>
                  <a:latin typeface="Courier New"/>
                  <a:ea typeface="Courier New"/>
                  <a:cs typeface="Courier New"/>
                  <a:sym typeface="Courier New"/>
                </a:defRPr>
              </a:lvl1pPr>
            </a:lstStyle>
            <a:p>
              <a:r>
                <a:t>Marcus Marceau</a:t>
              </a:r>
            </a:p>
          </p:txBody>
        </p:sp>
      </p:grpSp>
      <p:sp>
        <p:nvSpPr>
          <p:cNvPr id="254" name="Line"/>
          <p:cNvSpPr/>
          <p:nvPr/>
        </p:nvSpPr>
        <p:spPr>
          <a:xfrm flipH="1">
            <a:off x="8591550" y="9315450"/>
            <a:ext cx="826790" cy="1619250"/>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200"/>
                                  </p:stCondLst>
                                  <p:iterate>
                                    <p:tmAbs val="0"/>
                                  </p:iterate>
                                  <p:childTnLst>
                                    <p:set>
                                      <p:cBhvr>
                                        <p:cTn id="11" fill="hold"/>
                                        <p:tgtEl>
                                          <p:spTgt spid="222"/>
                                        </p:tgtEl>
                                        <p:attrNameLst>
                                          <p:attrName>style.visibility</p:attrName>
                                        </p:attrNameLst>
                                      </p:cBhvr>
                                      <p:to>
                                        <p:strVal val="visible"/>
                                      </p:to>
                                    </p:set>
                                    <p:anim calcmode="lin" valueType="num">
                                      <p:cBhvr>
                                        <p:cTn id="12" dur="500" fill="hold"/>
                                        <p:tgtEl>
                                          <p:spTgt spid="222"/>
                                        </p:tgtEl>
                                        <p:attrNameLst>
                                          <p:attrName>ppt_w</p:attrName>
                                        </p:attrNameLst>
                                      </p:cBhvr>
                                      <p:tavLst>
                                        <p:tav tm="0">
                                          <p:val>
                                            <p:fltVal val="0"/>
                                          </p:val>
                                        </p:tav>
                                        <p:tav tm="100000">
                                          <p:val>
                                            <p:strVal val="#ppt_w"/>
                                          </p:val>
                                        </p:tav>
                                      </p:tavLst>
                                    </p:anim>
                                    <p:anim calcmode="lin" valueType="num">
                                      <p:cBhvr>
                                        <p:cTn id="13" dur="500" fill="hold"/>
                                        <p:tgtEl>
                                          <p:spTgt spid="222"/>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ID="23" presetClass="entr" presetSubtype="16" fill="hold" grpId="0" nodeType="afterEffect">
                                  <p:stCondLst>
                                    <p:cond delay="200"/>
                                  </p:stCondLst>
                                  <p:iterate>
                                    <p:tmAbs val="0"/>
                                  </p:iterate>
                                  <p:childTnLst>
                                    <p:set>
                                      <p:cBhvr>
                                        <p:cTn id="16" fill="hold"/>
                                        <p:tgtEl>
                                          <p:spTgt spid="228"/>
                                        </p:tgtEl>
                                        <p:attrNameLst>
                                          <p:attrName>style.visibility</p:attrName>
                                        </p:attrNameLst>
                                      </p:cBhvr>
                                      <p:to>
                                        <p:strVal val="visible"/>
                                      </p:to>
                                    </p:set>
                                    <p:anim calcmode="lin" valueType="num">
                                      <p:cBhvr>
                                        <p:cTn id="17" dur="500" fill="hold"/>
                                        <p:tgtEl>
                                          <p:spTgt spid="228"/>
                                        </p:tgtEl>
                                        <p:attrNameLst>
                                          <p:attrName>ppt_w</p:attrName>
                                        </p:attrNameLst>
                                      </p:cBhvr>
                                      <p:tavLst>
                                        <p:tav tm="0">
                                          <p:val>
                                            <p:fltVal val="0"/>
                                          </p:val>
                                        </p:tav>
                                        <p:tav tm="100000">
                                          <p:val>
                                            <p:strVal val="#ppt_w"/>
                                          </p:val>
                                        </p:tav>
                                      </p:tavLst>
                                    </p:anim>
                                    <p:anim calcmode="lin" valueType="num">
                                      <p:cBhvr>
                                        <p:cTn id="18" dur="500" fill="hold"/>
                                        <p:tgtEl>
                                          <p:spTgt spid="228"/>
                                        </p:tgtEl>
                                        <p:attrNameLst>
                                          <p:attrName>ppt_h</p:attrName>
                                        </p:attrNameLst>
                                      </p:cBhvr>
                                      <p:tavLst>
                                        <p:tav tm="0">
                                          <p:val>
                                            <p:fltVal val="0"/>
                                          </p:val>
                                        </p:tav>
                                        <p:tav tm="100000">
                                          <p:val>
                                            <p:strVal val="#ppt_h"/>
                                          </p:val>
                                        </p:tav>
                                      </p:tavLst>
                                    </p:anim>
                                  </p:childTnLst>
                                </p:cTn>
                              </p:par>
                            </p:childTnLst>
                          </p:cTn>
                        </p:par>
                        <p:par>
                          <p:cTn id="19" fill="hold">
                            <p:stCondLst>
                              <p:cond delay="1900"/>
                            </p:stCondLst>
                            <p:childTnLst>
                              <p:par>
                                <p:cTn id="20" presetID="23" presetClass="entr" presetSubtype="16" fill="hold" grpId="0" nodeType="afterEffect">
                                  <p:stCondLst>
                                    <p:cond delay="200"/>
                                  </p:stCondLst>
                                  <p:iterate>
                                    <p:tmAbs val="0"/>
                                  </p:iterate>
                                  <p:childTnLst>
                                    <p:set>
                                      <p:cBhvr>
                                        <p:cTn id="21" fill="hold"/>
                                        <p:tgtEl>
                                          <p:spTgt spid="225"/>
                                        </p:tgtEl>
                                        <p:attrNameLst>
                                          <p:attrName>style.visibility</p:attrName>
                                        </p:attrNameLst>
                                      </p:cBhvr>
                                      <p:to>
                                        <p:strVal val="visible"/>
                                      </p:to>
                                    </p:set>
                                    <p:anim calcmode="lin" valueType="num">
                                      <p:cBhvr>
                                        <p:cTn id="22" dur="500" fill="hold"/>
                                        <p:tgtEl>
                                          <p:spTgt spid="225"/>
                                        </p:tgtEl>
                                        <p:attrNameLst>
                                          <p:attrName>ppt_w</p:attrName>
                                        </p:attrNameLst>
                                      </p:cBhvr>
                                      <p:tavLst>
                                        <p:tav tm="0">
                                          <p:val>
                                            <p:fltVal val="0"/>
                                          </p:val>
                                        </p:tav>
                                        <p:tav tm="100000">
                                          <p:val>
                                            <p:strVal val="#ppt_w"/>
                                          </p:val>
                                        </p:tav>
                                      </p:tavLst>
                                    </p:anim>
                                    <p:anim calcmode="lin" valueType="num">
                                      <p:cBhvr>
                                        <p:cTn id="23" dur="500" fill="hold"/>
                                        <p:tgtEl>
                                          <p:spTgt spid="225"/>
                                        </p:tgtEl>
                                        <p:attrNameLst>
                                          <p:attrName>ppt_h</p:attrName>
                                        </p:attrNameLst>
                                      </p:cBhvr>
                                      <p:tavLst>
                                        <p:tav tm="0">
                                          <p:val>
                                            <p:fltVal val="0"/>
                                          </p:val>
                                        </p:tav>
                                        <p:tav tm="100000">
                                          <p:val>
                                            <p:strVal val="#ppt_h"/>
                                          </p:val>
                                        </p:tav>
                                      </p:tavLst>
                                    </p:anim>
                                  </p:childTnLst>
                                </p:cTn>
                              </p:par>
                            </p:childTnLst>
                          </p:cTn>
                        </p:par>
                        <p:par>
                          <p:cTn id="24" fill="hold">
                            <p:stCondLst>
                              <p:cond delay="2600"/>
                            </p:stCondLst>
                            <p:childTnLst>
                              <p:par>
                                <p:cTn id="25" presetID="23" presetClass="entr" presetSubtype="16" fill="hold" grpId="0" nodeType="afterEffect">
                                  <p:stCondLst>
                                    <p:cond delay="200"/>
                                  </p:stCondLst>
                                  <p:iterate>
                                    <p:tmAbs val="0"/>
                                  </p:iterate>
                                  <p:childTnLst>
                                    <p:set>
                                      <p:cBhvr>
                                        <p:cTn id="26" fill="hold"/>
                                        <p:tgtEl>
                                          <p:spTgt spid="231"/>
                                        </p:tgtEl>
                                        <p:attrNameLst>
                                          <p:attrName>style.visibility</p:attrName>
                                        </p:attrNameLst>
                                      </p:cBhvr>
                                      <p:to>
                                        <p:strVal val="visible"/>
                                      </p:to>
                                    </p:set>
                                    <p:anim calcmode="lin" valueType="num">
                                      <p:cBhvr>
                                        <p:cTn id="27" dur="500" fill="hold"/>
                                        <p:tgtEl>
                                          <p:spTgt spid="231"/>
                                        </p:tgtEl>
                                        <p:attrNameLst>
                                          <p:attrName>ppt_w</p:attrName>
                                        </p:attrNameLst>
                                      </p:cBhvr>
                                      <p:tavLst>
                                        <p:tav tm="0">
                                          <p:val>
                                            <p:fltVal val="0"/>
                                          </p:val>
                                        </p:tav>
                                        <p:tav tm="100000">
                                          <p:val>
                                            <p:strVal val="#ppt_w"/>
                                          </p:val>
                                        </p:tav>
                                      </p:tavLst>
                                    </p:anim>
                                    <p:anim calcmode="lin" valueType="num">
                                      <p:cBhvr>
                                        <p:cTn id="28" dur="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fill="hold" grpId="0" nodeType="clickEffect">
                                  <p:stCondLst>
                                    <p:cond delay="0"/>
                                  </p:stCondLst>
                                  <p:iterate>
                                    <p:tmAbs val="0"/>
                                  </p:iterate>
                                  <p:childTnLst>
                                    <p:set>
                                      <p:cBhvr>
                                        <p:cTn id="32" fill="hold"/>
                                        <p:tgtEl>
                                          <p:spTgt spid="233"/>
                                        </p:tgtEl>
                                        <p:attrNameLst>
                                          <p:attrName>style.visibility</p:attrName>
                                        </p:attrNameLst>
                                      </p:cBhvr>
                                      <p:to>
                                        <p:strVal val="visible"/>
                                      </p:to>
                                    </p:set>
                                    <p:animEffect transition="in" filter="fade">
                                      <p:cBhvr>
                                        <p:cTn id="33" dur="500"/>
                                        <p:tgtEl>
                                          <p:spTgt spid="233"/>
                                        </p:tgtEl>
                                      </p:cBhvr>
                                    </p:animEffect>
                                  </p:childTnLst>
                                </p:cTn>
                              </p:par>
                            </p:childTnLst>
                          </p:cTn>
                        </p:par>
                        <p:par>
                          <p:cTn id="34" fill="hold">
                            <p:stCondLst>
                              <p:cond delay="500"/>
                            </p:stCondLst>
                            <p:childTnLst>
                              <p:par>
                                <p:cTn id="35" presetID="10" presetClass="entr" fill="hold" grpId="0" nodeType="afterEffect">
                                  <p:stCondLst>
                                    <p:cond delay="0"/>
                                  </p:stCondLst>
                                  <p:iterate>
                                    <p:tmAbs val="0"/>
                                  </p:iterate>
                                  <p:childTnLst>
                                    <p:set>
                                      <p:cBhvr>
                                        <p:cTn id="36" fill="hold"/>
                                        <p:tgtEl>
                                          <p:spTgt spid="234"/>
                                        </p:tgtEl>
                                        <p:attrNameLst>
                                          <p:attrName>style.visibility</p:attrName>
                                        </p:attrNameLst>
                                      </p:cBhvr>
                                      <p:to>
                                        <p:strVal val="visible"/>
                                      </p:to>
                                    </p:set>
                                    <p:animEffect transition="in" filter="fade">
                                      <p:cBhvr>
                                        <p:cTn id="37" dur="500"/>
                                        <p:tgtEl>
                                          <p:spTgt spid="234"/>
                                        </p:tgtEl>
                                      </p:cBhvr>
                                    </p:animEffect>
                                  </p:childTnLst>
                                </p:cTn>
                              </p:par>
                            </p:childTnLst>
                          </p:cTn>
                        </p:par>
                        <p:par>
                          <p:cTn id="38" fill="hold">
                            <p:stCondLst>
                              <p:cond delay="1000"/>
                            </p:stCondLst>
                            <p:childTnLst>
                              <p:par>
                                <p:cTn id="39" presetID="22" presetClass="entr" presetSubtype="8" fill="hold" grpId="0" nodeType="afterEffect">
                                  <p:stCondLst>
                                    <p:cond delay="0"/>
                                  </p:stCondLst>
                                  <p:iterate>
                                    <p:tmAbs val="0"/>
                                  </p:iterate>
                                  <p:childTnLst>
                                    <p:set>
                                      <p:cBhvr>
                                        <p:cTn id="40" fill="hold"/>
                                        <p:tgtEl>
                                          <p:spTgt spid="240"/>
                                        </p:tgtEl>
                                        <p:attrNameLst>
                                          <p:attrName>style.visibility</p:attrName>
                                        </p:attrNameLst>
                                      </p:cBhvr>
                                      <p:to>
                                        <p:strVal val="visible"/>
                                      </p:to>
                                    </p:set>
                                    <p:animEffect transition="in" filter="wipe(left)">
                                      <p:cBhvr>
                                        <p:cTn id="41" dur="500"/>
                                        <p:tgtEl>
                                          <p:spTgt spid="240"/>
                                        </p:tgtEl>
                                      </p:cBhvr>
                                    </p:animEffect>
                                  </p:childTnLst>
                                </p:cTn>
                              </p:par>
                            </p:childTnLst>
                          </p:cTn>
                        </p:par>
                        <p:par>
                          <p:cTn id="42" fill="hold">
                            <p:stCondLst>
                              <p:cond delay="1500"/>
                            </p:stCondLst>
                            <p:childTnLst>
                              <p:par>
                                <p:cTn id="43" presetID="22" presetClass="entr" presetSubtype="8" fill="hold" grpId="0" nodeType="afterEffect">
                                  <p:stCondLst>
                                    <p:cond delay="0"/>
                                  </p:stCondLst>
                                  <p:iterate>
                                    <p:tmAbs val="0"/>
                                  </p:iterate>
                                  <p:childTnLst>
                                    <p:set>
                                      <p:cBhvr>
                                        <p:cTn id="44" fill="hold"/>
                                        <p:tgtEl>
                                          <p:spTgt spid="235"/>
                                        </p:tgtEl>
                                        <p:attrNameLst>
                                          <p:attrName>style.visibility</p:attrName>
                                        </p:attrNameLst>
                                      </p:cBhvr>
                                      <p:to>
                                        <p:strVal val="visible"/>
                                      </p:to>
                                    </p:set>
                                    <p:animEffect transition="in" filter="wipe(left)">
                                      <p:cBhvr>
                                        <p:cTn id="45" dur="500"/>
                                        <p:tgtEl>
                                          <p:spTgt spid="235"/>
                                        </p:tgtEl>
                                      </p:cBhvr>
                                    </p:animEffect>
                                  </p:childTnLst>
                                </p:cTn>
                              </p:par>
                            </p:childTnLst>
                          </p:cTn>
                        </p:par>
                        <p:par>
                          <p:cTn id="46" fill="hold">
                            <p:stCondLst>
                              <p:cond delay="2000"/>
                            </p:stCondLst>
                            <p:childTnLst>
                              <p:par>
                                <p:cTn id="47" presetID="22" presetClass="entr" presetSubtype="1" fill="hold" grpId="0" nodeType="afterEffect">
                                  <p:stCondLst>
                                    <p:cond delay="200"/>
                                  </p:stCondLst>
                                  <p:iterate>
                                    <p:tmAbs val="0"/>
                                  </p:iterate>
                                  <p:childTnLst>
                                    <p:set>
                                      <p:cBhvr>
                                        <p:cTn id="48" fill="hold"/>
                                        <p:tgtEl>
                                          <p:spTgt spid="241"/>
                                        </p:tgtEl>
                                        <p:attrNameLst>
                                          <p:attrName>style.visibility</p:attrName>
                                        </p:attrNameLst>
                                      </p:cBhvr>
                                      <p:to>
                                        <p:strVal val="visible"/>
                                      </p:to>
                                    </p:set>
                                    <p:animEffect transition="in" filter="wipe(up)">
                                      <p:cBhvr>
                                        <p:cTn id="49" dur="500"/>
                                        <p:tgtEl>
                                          <p:spTgt spid="241"/>
                                        </p:tgtEl>
                                      </p:cBhvr>
                                    </p:animEffect>
                                  </p:childTnLst>
                                </p:cTn>
                              </p:par>
                            </p:childTnLst>
                          </p:cTn>
                        </p:par>
                        <p:par>
                          <p:cTn id="50" fill="hold">
                            <p:stCondLst>
                              <p:cond delay="2700"/>
                            </p:stCondLst>
                            <p:childTnLst>
                              <p:par>
                                <p:cTn id="51" presetID="22" presetClass="entr" presetSubtype="1" fill="hold" grpId="0" nodeType="afterEffect">
                                  <p:stCondLst>
                                    <p:cond delay="200"/>
                                  </p:stCondLst>
                                  <p:iterate>
                                    <p:tmAbs val="0"/>
                                  </p:iterate>
                                  <p:childTnLst>
                                    <p:set>
                                      <p:cBhvr>
                                        <p:cTn id="52" fill="hold"/>
                                        <p:tgtEl>
                                          <p:spTgt spid="243"/>
                                        </p:tgtEl>
                                        <p:attrNameLst>
                                          <p:attrName>style.visibility</p:attrName>
                                        </p:attrNameLst>
                                      </p:cBhvr>
                                      <p:to>
                                        <p:strVal val="visible"/>
                                      </p:to>
                                    </p:set>
                                    <p:animEffect transition="in" filter="wipe(up)">
                                      <p:cBhvr>
                                        <p:cTn id="53" dur="500"/>
                                        <p:tgtEl>
                                          <p:spTgt spid="243"/>
                                        </p:tgtEl>
                                      </p:cBhvr>
                                    </p:animEffect>
                                  </p:childTnLst>
                                </p:cTn>
                              </p:par>
                            </p:childTnLst>
                          </p:cTn>
                        </p:par>
                        <p:par>
                          <p:cTn id="54" fill="hold">
                            <p:stCondLst>
                              <p:cond delay="3400"/>
                            </p:stCondLst>
                            <p:childTnLst>
                              <p:par>
                                <p:cTn id="55" presetID="22" presetClass="entr" presetSubtype="1" fill="hold" grpId="0" nodeType="afterEffect">
                                  <p:stCondLst>
                                    <p:cond delay="200"/>
                                  </p:stCondLst>
                                  <p:iterate>
                                    <p:tmAbs val="0"/>
                                  </p:iterate>
                                  <p:childTnLst>
                                    <p:set>
                                      <p:cBhvr>
                                        <p:cTn id="56" fill="hold"/>
                                        <p:tgtEl>
                                          <p:spTgt spid="244"/>
                                        </p:tgtEl>
                                        <p:attrNameLst>
                                          <p:attrName>style.visibility</p:attrName>
                                        </p:attrNameLst>
                                      </p:cBhvr>
                                      <p:to>
                                        <p:strVal val="visible"/>
                                      </p:to>
                                    </p:set>
                                    <p:animEffect transition="in" filter="wipe(up)">
                                      <p:cBhvr>
                                        <p:cTn id="57" dur="500"/>
                                        <p:tgtEl>
                                          <p:spTgt spid="244"/>
                                        </p:tgtEl>
                                      </p:cBhvr>
                                    </p:animEffect>
                                  </p:childTnLst>
                                </p:cTn>
                              </p:par>
                            </p:childTnLst>
                          </p:cTn>
                        </p:par>
                        <p:par>
                          <p:cTn id="58" fill="hold">
                            <p:stCondLst>
                              <p:cond delay="4100"/>
                            </p:stCondLst>
                            <p:childTnLst>
                              <p:par>
                                <p:cTn id="59" presetID="22" presetClass="entr" presetSubtype="1" fill="hold" grpId="0" nodeType="afterEffect">
                                  <p:stCondLst>
                                    <p:cond delay="200"/>
                                  </p:stCondLst>
                                  <p:iterate>
                                    <p:tmAbs val="0"/>
                                  </p:iterate>
                                  <p:childTnLst>
                                    <p:set>
                                      <p:cBhvr>
                                        <p:cTn id="60" fill="hold"/>
                                        <p:tgtEl>
                                          <p:spTgt spid="245"/>
                                        </p:tgtEl>
                                        <p:attrNameLst>
                                          <p:attrName>style.visibility</p:attrName>
                                        </p:attrNameLst>
                                      </p:cBhvr>
                                      <p:to>
                                        <p:strVal val="visible"/>
                                      </p:to>
                                    </p:set>
                                    <p:animEffect transition="in" filter="wipe(up)">
                                      <p:cBhvr>
                                        <p:cTn id="61" dur="500"/>
                                        <p:tgtEl>
                                          <p:spTgt spid="245"/>
                                        </p:tgtEl>
                                      </p:cBhvr>
                                    </p:animEffect>
                                  </p:childTnLst>
                                </p:cTn>
                              </p:par>
                            </p:childTnLst>
                          </p:cTn>
                        </p:par>
                        <p:par>
                          <p:cTn id="62" fill="hold">
                            <p:stCondLst>
                              <p:cond delay="4800"/>
                            </p:stCondLst>
                            <p:childTnLst>
                              <p:par>
                                <p:cTn id="63" presetID="22" presetClass="entr" presetSubtype="1" fill="hold" grpId="0" nodeType="afterEffect">
                                  <p:stCondLst>
                                    <p:cond delay="200"/>
                                  </p:stCondLst>
                                  <p:iterate>
                                    <p:tmAbs val="0"/>
                                  </p:iterate>
                                  <p:childTnLst>
                                    <p:set>
                                      <p:cBhvr>
                                        <p:cTn id="64" fill="hold"/>
                                        <p:tgtEl>
                                          <p:spTgt spid="246"/>
                                        </p:tgtEl>
                                        <p:attrNameLst>
                                          <p:attrName>style.visibility</p:attrName>
                                        </p:attrNameLst>
                                      </p:cBhvr>
                                      <p:to>
                                        <p:strVal val="visible"/>
                                      </p:to>
                                    </p:set>
                                    <p:animEffect transition="in" filter="wipe(up)">
                                      <p:cBhvr>
                                        <p:cTn id="65" dur="500"/>
                                        <p:tgtEl>
                                          <p:spTgt spid="2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grpId="0" nodeType="clickEffect">
                                  <p:stCondLst>
                                    <p:cond delay="0"/>
                                  </p:stCondLst>
                                  <p:iterate>
                                    <p:tmAbs val="0"/>
                                  </p:iterate>
                                  <p:childTnLst>
                                    <p:set>
                                      <p:cBhvr>
                                        <p:cTn id="69" fill="hold"/>
                                        <p:tgtEl>
                                          <p:spTgt spid="253"/>
                                        </p:tgtEl>
                                        <p:attrNameLst>
                                          <p:attrName>style.visibility</p:attrName>
                                        </p:attrNameLst>
                                      </p:cBhvr>
                                      <p:to>
                                        <p:strVal val="visible"/>
                                      </p:to>
                                    </p:set>
                                    <p:animEffect transition="in" filter="fade">
                                      <p:cBhvr>
                                        <p:cTn id="70" dur="500"/>
                                        <p:tgtEl>
                                          <p:spTgt spid="253"/>
                                        </p:tgtEl>
                                      </p:cBhvr>
                                    </p:animEffect>
                                  </p:childTnLst>
                                </p:cTn>
                              </p:par>
                            </p:childTnLst>
                          </p:cTn>
                        </p:par>
                        <p:par>
                          <p:cTn id="71" fill="hold">
                            <p:stCondLst>
                              <p:cond delay="500"/>
                            </p:stCondLst>
                            <p:childTnLst>
                              <p:par>
                                <p:cTn id="72" presetID="10" presetClass="entr" fill="hold" grpId="0" nodeType="afterEffect">
                                  <p:stCondLst>
                                    <p:cond delay="0"/>
                                  </p:stCondLst>
                                  <p:iterate>
                                    <p:tmAbs val="0"/>
                                  </p:iterate>
                                  <p:childTnLst>
                                    <p:set>
                                      <p:cBhvr>
                                        <p:cTn id="73" fill="hold"/>
                                        <p:tgtEl>
                                          <p:spTgt spid="216">
                                            <p:bg/>
                                          </p:spTgt>
                                        </p:tgtEl>
                                        <p:attrNameLst>
                                          <p:attrName>style.visibility</p:attrName>
                                        </p:attrNameLst>
                                      </p:cBhvr>
                                      <p:to>
                                        <p:strVal val="visible"/>
                                      </p:to>
                                    </p:set>
                                    <p:animEffect transition="in" filter="fade">
                                      <p:cBhvr>
                                        <p:cTn id="74" dur="500"/>
                                        <p:tgtEl>
                                          <p:spTgt spid="216">
                                            <p:bg/>
                                          </p:spTgt>
                                        </p:tgtEl>
                                      </p:cBhvr>
                                    </p:animEffect>
                                  </p:childTnLst>
                                </p:cTn>
                              </p:par>
                              <p:par>
                                <p:cTn id="75" presetID="10" presetClass="entr" presetSubtype="0" fill="hold" grpId="0" nodeType="withEffect">
                                  <p:stCondLst>
                                    <p:cond delay="0"/>
                                  </p:stCondLst>
                                  <p:iterate>
                                    <p:tmAbs val="0"/>
                                  </p:iterate>
                                  <p:childTnLst>
                                    <p:set>
                                      <p:cBhvr>
                                        <p:cTn id="76" fill="hold"/>
                                        <p:tgtEl>
                                          <p:spTgt spid="216">
                                            <p:txEl>
                                              <p:pRg st="0" end="0"/>
                                            </p:txEl>
                                          </p:spTgt>
                                        </p:tgtEl>
                                        <p:attrNameLst>
                                          <p:attrName>style.visibility</p:attrName>
                                        </p:attrNameLst>
                                      </p:cBhvr>
                                      <p:to>
                                        <p:strVal val="visible"/>
                                      </p:to>
                                    </p:set>
                                    <p:animEffect transition="in" filter="fade">
                                      <p:cBhvr>
                                        <p:cTn id="77" dur="500"/>
                                        <p:tgtEl>
                                          <p:spTgt spid="216">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fill="hold" grpId="0" nodeType="clickEffect">
                                  <p:stCondLst>
                                    <p:cond delay="0"/>
                                  </p:stCondLst>
                                  <p:iterate>
                                    <p:tmAbs val="0"/>
                                  </p:iterate>
                                  <p:childTnLst>
                                    <p:set>
                                      <p:cBhvr>
                                        <p:cTn id="81" fill="hold"/>
                                        <p:tgtEl>
                                          <p:spTgt spid="236"/>
                                        </p:tgtEl>
                                        <p:attrNameLst>
                                          <p:attrName>style.visibility</p:attrName>
                                        </p:attrNameLst>
                                      </p:cBhvr>
                                      <p:to>
                                        <p:strVal val="visible"/>
                                      </p:to>
                                    </p:set>
                                    <p:animEffect transition="in" filter="fade">
                                      <p:cBhvr>
                                        <p:cTn id="82" dur="500"/>
                                        <p:tgtEl>
                                          <p:spTgt spid="236"/>
                                        </p:tgtEl>
                                      </p:cBhvr>
                                    </p:animEffect>
                                  </p:childTnLst>
                                </p:cTn>
                              </p:par>
                            </p:childTnLst>
                          </p:cTn>
                        </p:par>
                        <p:par>
                          <p:cTn id="83" fill="hold">
                            <p:stCondLst>
                              <p:cond delay="500"/>
                            </p:stCondLst>
                            <p:childTnLst>
                              <p:par>
                                <p:cTn id="84" presetID="10" presetClass="entr" fill="hold" grpId="0" nodeType="afterEffect">
                                  <p:stCondLst>
                                    <p:cond delay="0"/>
                                  </p:stCondLst>
                                  <p:iterate>
                                    <p:tmAbs val="0"/>
                                  </p:iterate>
                                  <p:childTnLst>
                                    <p:set>
                                      <p:cBhvr>
                                        <p:cTn id="85" fill="hold"/>
                                        <p:tgtEl>
                                          <p:spTgt spid="238"/>
                                        </p:tgtEl>
                                        <p:attrNameLst>
                                          <p:attrName>style.visibility</p:attrName>
                                        </p:attrNameLst>
                                      </p:cBhvr>
                                      <p:to>
                                        <p:strVal val="visible"/>
                                      </p:to>
                                    </p:set>
                                    <p:animEffect transition="in" filter="fade">
                                      <p:cBhvr>
                                        <p:cTn id="86" dur="500"/>
                                        <p:tgtEl>
                                          <p:spTgt spid="238"/>
                                        </p:tgtEl>
                                      </p:cBhvr>
                                    </p:animEffect>
                                  </p:childTnLst>
                                </p:cTn>
                              </p:par>
                            </p:childTnLst>
                          </p:cTn>
                        </p:par>
                        <p:par>
                          <p:cTn id="87" fill="hold">
                            <p:stCondLst>
                              <p:cond delay="1000"/>
                            </p:stCondLst>
                            <p:childTnLst>
                              <p:par>
                                <p:cTn id="88" presetID="22" presetClass="entr" presetSubtype="8" fill="hold" grpId="0" nodeType="afterEffect">
                                  <p:stCondLst>
                                    <p:cond delay="0"/>
                                  </p:stCondLst>
                                  <p:iterate>
                                    <p:tmAbs val="0"/>
                                  </p:iterate>
                                  <p:childTnLst>
                                    <p:set>
                                      <p:cBhvr>
                                        <p:cTn id="89" fill="hold"/>
                                        <p:tgtEl>
                                          <p:spTgt spid="237"/>
                                        </p:tgtEl>
                                        <p:attrNameLst>
                                          <p:attrName>style.visibility</p:attrName>
                                        </p:attrNameLst>
                                      </p:cBhvr>
                                      <p:to>
                                        <p:strVal val="visible"/>
                                      </p:to>
                                    </p:set>
                                    <p:animEffect transition="in" filter="wipe(left)">
                                      <p:cBhvr>
                                        <p:cTn id="90" dur="500"/>
                                        <p:tgtEl>
                                          <p:spTgt spid="23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iterate>
                                    <p:tmAbs val="0"/>
                                  </p:iterate>
                                  <p:childTnLst>
                                    <p:set>
                                      <p:cBhvr>
                                        <p:cTn id="94" fill="hold"/>
                                        <p:tgtEl>
                                          <p:spTgt spid="239"/>
                                        </p:tgtEl>
                                        <p:attrNameLst>
                                          <p:attrName>style.visibility</p:attrName>
                                        </p:attrNameLst>
                                      </p:cBhvr>
                                      <p:to>
                                        <p:strVal val="visible"/>
                                      </p:to>
                                    </p:set>
                                    <p:animEffect transition="in" filter="wipe(left)">
                                      <p:cBhvr>
                                        <p:cTn id="95" dur="500"/>
                                        <p:tgtEl>
                                          <p:spTgt spid="239"/>
                                        </p:tgtEl>
                                      </p:cBhvr>
                                    </p:animEffect>
                                  </p:childTnLst>
                                </p:cTn>
                              </p:par>
                            </p:childTnLst>
                          </p:cTn>
                        </p:par>
                        <p:par>
                          <p:cTn id="96" fill="hold">
                            <p:stCondLst>
                              <p:cond delay="500"/>
                            </p:stCondLst>
                            <p:childTnLst>
                              <p:par>
                                <p:cTn id="97" presetID="23" presetClass="exit" presetSubtype="32" fill="hold" grpId="1" nodeType="afterEffect">
                                  <p:stCondLst>
                                    <p:cond delay="0"/>
                                  </p:stCondLst>
                                  <p:iterate>
                                    <p:tmAbs val="0"/>
                                  </p:iterate>
                                  <p:childTnLst>
                                    <p:anim calcmode="lin" valueType="num">
                                      <p:cBhvr>
                                        <p:cTn id="98" dur="500" fill="hold"/>
                                        <p:tgtEl>
                                          <p:spTgt spid="240"/>
                                        </p:tgtEl>
                                        <p:attrNameLst>
                                          <p:attrName>ppt_w</p:attrName>
                                        </p:attrNameLst>
                                      </p:cBhvr>
                                      <p:tavLst>
                                        <p:tav tm="0">
                                          <p:val>
                                            <p:strVal val="ppt_w"/>
                                          </p:val>
                                        </p:tav>
                                        <p:tav tm="100000">
                                          <p:val>
                                            <p:fltVal val="0"/>
                                          </p:val>
                                        </p:tav>
                                      </p:tavLst>
                                    </p:anim>
                                    <p:anim calcmode="lin" valueType="num">
                                      <p:cBhvr>
                                        <p:cTn id="99" dur="500" fill="hold"/>
                                        <p:tgtEl>
                                          <p:spTgt spid="240"/>
                                        </p:tgtEl>
                                        <p:attrNameLst>
                                          <p:attrName>ppt_h</p:attrName>
                                        </p:attrNameLst>
                                      </p:cBhvr>
                                      <p:tavLst>
                                        <p:tav tm="0">
                                          <p:val>
                                            <p:strVal val="ppt_h"/>
                                          </p:val>
                                        </p:tav>
                                        <p:tav tm="100000">
                                          <p:val>
                                            <p:fltVal val="0"/>
                                          </p:val>
                                        </p:tav>
                                      </p:tavLst>
                                    </p:anim>
                                    <p:set>
                                      <p:cBhvr>
                                        <p:cTn id="100" fill="hold">
                                          <p:stCondLst>
                                            <p:cond delay="499"/>
                                          </p:stCondLst>
                                        </p:cTn>
                                        <p:tgtEl>
                                          <p:spTgt spid="240"/>
                                        </p:tgtEl>
                                        <p:attrNameLst>
                                          <p:attrName>style.visibility</p:attrName>
                                        </p:attrNameLst>
                                      </p:cBhvr>
                                      <p:to>
                                        <p:strVal val="hidden"/>
                                      </p:to>
                                    </p:set>
                                  </p:childTnLst>
                                </p:cTn>
                              </p:par>
                            </p:childTnLst>
                          </p:cTn>
                        </p:par>
                        <p:par>
                          <p:cTn id="101" fill="hold">
                            <p:stCondLst>
                              <p:cond delay="1000"/>
                            </p:stCondLst>
                            <p:childTnLst>
                              <p:par>
                                <p:cTn id="102" presetID="22" presetClass="entr" presetSubtype="8" fill="hold" grpId="0" nodeType="afterEffect">
                                  <p:stCondLst>
                                    <p:cond delay="0"/>
                                  </p:stCondLst>
                                  <p:iterate>
                                    <p:tmAbs val="0"/>
                                  </p:iterate>
                                  <p:childTnLst>
                                    <p:set>
                                      <p:cBhvr>
                                        <p:cTn id="103" fill="hold"/>
                                        <p:tgtEl>
                                          <p:spTgt spid="232"/>
                                        </p:tgtEl>
                                        <p:attrNameLst>
                                          <p:attrName>style.visibility</p:attrName>
                                        </p:attrNameLst>
                                      </p:cBhvr>
                                      <p:to>
                                        <p:strVal val="visible"/>
                                      </p:to>
                                    </p:set>
                                    <p:animEffect transition="in" filter="wipe(left)">
                                      <p:cBhvr>
                                        <p:cTn id="104" dur="500"/>
                                        <p:tgtEl>
                                          <p:spTgt spid="2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iterate>
                                    <p:tmAbs val="0"/>
                                  </p:iterate>
                                  <p:childTnLst>
                                    <p:set>
                                      <p:cBhvr>
                                        <p:cTn id="108" fill="hold"/>
                                        <p:tgtEl>
                                          <p:spTgt spid="242"/>
                                        </p:tgtEl>
                                        <p:attrNameLst>
                                          <p:attrName>style.visibility</p:attrName>
                                        </p:attrNameLst>
                                      </p:cBhvr>
                                      <p:to>
                                        <p:strVal val="visible"/>
                                      </p:to>
                                    </p:set>
                                    <p:animEffect transition="in" filter="wipe(down)">
                                      <p:cBhvr>
                                        <p:cTn id="109" dur="500"/>
                                        <p:tgtEl>
                                          <p:spTgt spid="242"/>
                                        </p:tgtEl>
                                      </p:cBhvr>
                                    </p:animEffect>
                                  </p:childTnLst>
                                </p:cTn>
                              </p:par>
                            </p:childTnLst>
                          </p:cTn>
                        </p:par>
                        <p:par>
                          <p:cTn id="110" fill="hold">
                            <p:stCondLst>
                              <p:cond delay="500"/>
                            </p:stCondLst>
                            <p:childTnLst>
                              <p:par>
                                <p:cTn id="111" presetID="22" presetClass="entr" presetSubtype="4" fill="hold" grpId="0" nodeType="afterEffect">
                                  <p:stCondLst>
                                    <p:cond delay="200"/>
                                  </p:stCondLst>
                                  <p:iterate>
                                    <p:tmAbs val="0"/>
                                  </p:iterate>
                                  <p:childTnLst>
                                    <p:set>
                                      <p:cBhvr>
                                        <p:cTn id="112" fill="hold"/>
                                        <p:tgtEl>
                                          <p:spTgt spid="247"/>
                                        </p:tgtEl>
                                        <p:attrNameLst>
                                          <p:attrName>style.visibility</p:attrName>
                                        </p:attrNameLst>
                                      </p:cBhvr>
                                      <p:to>
                                        <p:strVal val="visible"/>
                                      </p:to>
                                    </p:set>
                                    <p:animEffect transition="in" filter="wipe(down)">
                                      <p:cBhvr>
                                        <p:cTn id="113" dur="500"/>
                                        <p:tgtEl>
                                          <p:spTgt spid="247"/>
                                        </p:tgtEl>
                                      </p:cBhvr>
                                    </p:animEffect>
                                  </p:childTnLst>
                                </p:cTn>
                              </p:par>
                            </p:childTnLst>
                          </p:cTn>
                        </p:par>
                        <p:par>
                          <p:cTn id="114" fill="hold">
                            <p:stCondLst>
                              <p:cond delay="1200"/>
                            </p:stCondLst>
                            <p:childTnLst>
                              <p:par>
                                <p:cTn id="115" presetID="22" presetClass="entr" presetSubtype="4" fill="hold" grpId="0" nodeType="afterEffect">
                                  <p:stCondLst>
                                    <p:cond delay="200"/>
                                  </p:stCondLst>
                                  <p:iterate>
                                    <p:tmAbs val="0"/>
                                  </p:iterate>
                                  <p:childTnLst>
                                    <p:set>
                                      <p:cBhvr>
                                        <p:cTn id="116" fill="hold"/>
                                        <p:tgtEl>
                                          <p:spTgt spid="248"/>
                                        </p:tgtEl>
                                        <p:attrNameLst>
                                          <p:attrName>style.visibility</p:attrName>
                                        </p:attrNameLst>
                                      </p:cBhvr>
                                      <p:to>
                                        <p:strVal val="visible"/>
                                      </p:to>
                                    </p:set>
                                    <p:animEffect transition="in" filter="wipe(down)">
                                      <p:cBhvr>
                                        <p:cTn id="117" dur="500"/>
                                        <p:tgtEl>
                                          <p:spTgt spid="248"/>
                                        </p:tgtEl>
                                      </p:cBhvr>
                                    </p:animEffect>
                                  </p:childTnLst>
                                </p:cTn>
                              </p:par>
                            </p:childTnLst>
                          </p:cTn>
                        </p:par>
                        <p:par>
                          <p:cTn id="118" fill="hold">
                            <p:stCondLst>
                              <p:cond delay="1900"/>
                            </p:stCondLst>
                            <p:childTnLst>
                              <p:par>
                                <p:cTn id="119" presetID="22" presetClass="entr" presetSubtype="4" fill="hold" grpId="0" nodeType="afterEffect">
                                  <p:stCondLst>
                                    <p:cond delay="200"/>
                                  </p:stCondLst>
                                  <p:iterate>
                                    <p:tmAbs val="0"/>
                                  </p:iterate>
                                  <p:childTnLst>
                                    <p:set>
                                      <p:cBhvr>
                                        <p:cTn id="120" fill="hold"/>
                                        <p:tgtEl>
                                          <p:spTgt spid="249"/>
                                        </p:tgtEl>
                                        <p:attrNameLst>
                                          <p:attrName>style.visibility</p:attrName>
                                        </p:attrNameLst>
                                      </p:cBhvr>
                                      <p:to>
                                        <p:strVal val="visible"/>
                                      </p:to>
                                    </p:set>
                                    <p:animEffect transition="in" filter="wipe(down)">
                                      <p:cBhvr>
                                        <p:cTn id="121" dur="500"/>
                                        <p:tgtEl>
                                          <p:spTgt spid="249"/>
                                        </p:tgtEl>
                                      </p:cBhvr>
                                    </p:animEffect>
                                  </p:childTnLst>
                                </p:cTn>
                              </p:par>
                            </p:childTnLst>
                          </p:cTn>
                        </p:par>
                        <p:par>
                          <p:cTn id="122" fill="hold">
                            <p:stCondLst>
                              <p:cond delay="2600"/>
                            </p:stCondLst>
                            <p:childTnLst>
                              <p:par>
                                <p:cTn id="123" presetID="22" presetClass="entr" presetSubtype="4" fill="hold" grpId="0" nodeType="afterEffect">
                                  <p:stCondLst>
                                    <p:cond delay="200"/>
                                  </p:stCondLst>
                                  <p:iterate>
                                    <p:tmAbs val="0"/>
                                  </p:iterate>
                                  <p:childTnLst>
                                    <p:set>
                                      <p:cBhvr>
                                        <p:cTn id="124" fill="hold"/>
                                        <p:tgtEl>
                                          <p:spTgt spid="250"/>
                                        </p:tgtEl>
                                        <p:attrNameLst>
                                          <p:attrName>style.visibility</p:attrName>
                                        </p:attrNameLst>
                                      </p:cBhvr>
                                      <p:to>
                                        <p:strVal val="visible"/>
                                      </p:to>
                                    </p:set>
                                    <p:animEffect transition="in" filter="wipe(down)">
                                      <p:cBhvr>
                                        <p:cTn id="125" dur="500"/>
                                        <p:tgtEl>
                                          <p:spTgt spid="25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fill="hold" grpId="0" nodeType="clickEffect">
                                  <p:stCondLst>
                                    <p:cond delay="0"/>
                                  </p:stCondLst>
                                  <p:iterate>
                                    <p:tmAbs val="0"/>
                                  </p:iterate>
                                  <p:childTnLst>
                                    <p:set>
                                      <p:cBhvr>
                                        <p:cTn id="129" fill="hold"/>
                                        <p:tgtEl>
                                          <p:spTgt spid="216">
                                            <p:txEl>
                                              <p:pRg st="1" end="1"/>
                                            </p:txEl>
                                          </p:spTgt>
                                        </p:tgtEl>
                                        <p:attrNameLst>
                                          <p:attrName>style.visibility</p:attrName>
                                        </p:attrNameLst>
                                      </p:cBhvr>
                                      <p:to>
                                        <p:strVal val="visible"/>
                                      </p:to>
                                    </p:set>
                                    <p:animEffect transition="in" filter="fade">
                                      <p:cBhvr>
                                        <p:cTn id="130" dur="500"/>
                                        <p:tgtEl>
                                          <p:spTgt spid="216">
                                            <p:txEl>
                                              <p:pRg st="1" end="1"/>
                                            </p:txEl>
                                          </p:spTgt>
                                        </p:tgtEl>
                                      </p:cBhvr>
                                    </p:animEffect>
                                  </p:childTnLst>
                                </p:cTn>
                              </p:par>
                            </p:childTnLst>
                          </p:cTn>
                        </p:par>
                        <p:par>
                          <p:cTn id="131" fill="hold">
                            <p:stCondLst>
                              <p:cond delay="500"/>
                            </p:stCondLst>
                            <p:childTnLst>
                              <p:par>
                                <p:cTn id="132" presetID="23" presetClass="exit" presetSubtype="32" fill="hold" grpId="1" nodeType="afterEffect">
                                  <p:stCondLst>
                                    <p:cond delay="0"/>
                                  </p:stCondLst>
                                  <p:iterate>
                                    <p:tmAbs val="0"/>
                                  </p:iterate>
                                  <p:childTnLst>
                                    <p:anim calcmode="lin" valueType="num">
                                      <p:cBhvr>
                                        <p:cTn id="133" dur="500" fill="hold"/>
                                        <p:tgtEl>
                                          <p:spTgt spid="241"/>
                                        </p:tgtEl>
                                        <p:attrNameLst>
                                          <p:attrName>ppt_w</p:attrName>
                                        </p:attrNameLst>
                                      </p:cBhvr>
                                      <p:tavLst>
                                        <p:tav tm="0">
                                          <p:val>
                                            <p:strVal val="ppt_w"/>
                                          </p:val>
                                        </p:tav>
                                        <p:tav tm="100000">
                                          <p:val>
                                            <p:fltVal val="0"/>
                                          </p:val>
                                        </p:tav>
                                      </p:tavLst>
                                    </p:anim>
                                    <p:anim calcmode="lin" valueType="num">
                                      <p:cBhvr>
                                        <p:cTn id="134" dur="500" fill="hold"/>
                                        <p:tgtEl>
                                          <p:spTgt spid="241"/>
                                        </p:tgtEl>
                                        <p:attrNameLst>
                                          <p:attrName>ppt_h</p:attrName>
                                        </p:attrNameLst>
                                      </p:cBhvr>
                                      <p:tavLst>
                                        <p:tav tm="0">
                                          <p:val>
                                            <p:strVal val="ppt_h"/>
                                          </p:val>
                                        </p:tav>
                                        <p:tav tm="100000">
                                          <p:val>
                                            <p:fltVal val="0"/>
                                          </p:val>
                                        </p:tav>
                                      </p:tavLst>
                                    </p:anim>
                                    <p:set>
                                      <p:cBhvr>
                                        <p:cTn id="135" fill="hold">
                                          <p:stCondLst>
                                            <p:cond delay="499"/>
                                          </p:stCondLst>
                                        </p:cTn>
                                        <p:tgtEl>
                                          <p:spTgt spid="241"/>
                                        </p:tgtEl>
                                        <p:attrNameLst>
                                          <p:attrName>style.visibility</p:attrName>
                                        </p:attrNameLst>
                                      </p:cBhvr>
                                      <p:to>
                                        <p:strVal val="hidden"/>
                                      </p:to>
                                    </p:set>
                                  </p:childTnLst>
                                </p:cTn>
                              </p:par>
                            </p:childTnLst>
                          </p:cTn>
                        </p:par>
                        <p:par>
                          <p:cTn id="136" fill="hold">
                            <p:stCondLst>
                              <p:cond delay="1000"/>
                            </p:stCondLst>
                            <p:childTnLst>
                              <p:par>
                                <p:cTn id="137" presetID="23" presetClass="exit" presetSubtype="32" fill="hold" grpId="1" nodeType="afterEffect">
                                  <p:stCondLst>
                                    <p:cond delay="0"/>
                                  </p:stCondLst>
                                  <p:iterate>
                                    <p:tmAbs val="0"/>
                                  </p:iterate>
                                  <p:childTnLst>
                                    <p:anim calcmode="lin" valueType="num">
                                      <p:cBhvr>
                                        <p:cTn id="138" dur="500" fill="hold"/>
                                        <p:tgtEl>
                                          <p:spTgt spid="243"/>
                                        </p:tgtEl>
                                        <p:attrNameLst>
                                          <p:attrName>ppt_w</p:attrName>
                                        </p:attrNameLst>
                                      </p:cBhvr>
                                      <p:tavLst>
                                        <p:tav tm="0">
                                          <p:val>
                                            <p:strVal val="ppt_w"/>
                                          </p:val>
                                        </p:tav>
                                        <p:tav tm="100000">
                                          <p:val>
                                            <p:fltVal val="0"/>
                                          </p:val>
                                        </p:tav>
                                      </p:tavLst>
                                    </p:anim>
                                    <p:anim calcmode="lin" valueType="num">
                                      <p:cBhvr>
                                        <p:cTn id="139" dur="500" fill="hold"/>
                                        <p:tgtEl>
                                          <p:spTgt spid="243"/>
                                        </p:tgtEl>
                                        <p:attrNameLst>
                                          <p:attrName>ppt_h</p:attrName>
                                        </p:attrNameLst>
                                      </p:cBhvr>
                                      <p:tavLst>
                                        <p:tav tm="0">
                                          <p:val>
                                            <p:strVal val="ppt_h"/>
                                          </p:val>
                                        </p:tav>
                                        <p:tav tm="100000">
                                          <p:val>
                                            <p:fltVal val="0"/>
                                          </p:val>
                                        </p:tav>
                                      </p:tavLst>
                                    </p:anim>
                                    <p:set>
                                      <p:cBhvr>
                                        <p:cTn id="140" fill="hold">
                                          <p:stCondLst>
                                            <p:cond delay="499"/>
                                          </p:stCondLst>
                                        </p:cTn>
                                        <p:tgtEl>
                                          <p:spTgt spid="243"/>
                                        </p:tgtEl>
                                        <p:attrNameLst>
                                          <p:attrName>style.visibility</p:attrName>
                                        </p:attrNameLst>
                                      </p:cBhvr>
                                      <p:to>
                                        <p:strVal val="hidden"/>
                                      </p:to>
                                    </p:set>
                                  </p:childTnLst>
                                </p:cTn>
                              </p:par>
                            </p:childTnLst>
                          </p:cTn>
                        </p:par>
                        <p:par>
                          <p:cTn id="141" fill="hold">
                            <p:stCondLst>
                              <p:cond delay="1500"/>
                            </p:stCondLst>
                            <p:childTnLst>
                              <p:par>
                                <p:cTn id="142" presetID="23" presetClass="exit" presetSubtype="32" fill="hold" grpId="1" nodeType="afterEffect">
                                  <p:stCondLst>
                                    <p:cond delay="0"/>
                                  </p:stCondLst>
                                  <p:iterate>
                                    <p:tmAbs val="0"/>
                                  </p:iterate>
                                  <p:childTnLst>
                                    <p:anim calcmode="lin" valueType="num">
                                      <p:cBhvr>
                                        <p:cTn id="143" dur="500" fill="hold"/>
                                        <p:tgtEl>
                                          <p:spTgt spid="244"/>
                                        </p:tgtEl>
                                        <p:attrNameLst>
                                          <p:attrName>ppt_w</p:attrName>
                                        </p:attrNameLst>
                                      </p:cBhvr>
                                      <p:tavLst>
                                        <p:tav tm="0">
                                          <p:val>
                                            <p:strVal val="ppt_w"/>
                                          </p:val>
                                        </p:tav>
                                        <p:tav tm="100000">
                                          <p:val>
                                            <p:fltVal val="0"/>
                                          </p:val>
                                        </p:tav>
                                      </p:tavLst>
                                    </p:anim>
                                    <p:anim calcmode="lin" valueType="num">
                                      <p:cBhvr>
                                        <p:cTn id="144" dur="500" fill="hold"/>
                                        <p:tgtEl>
                                          <p:spTgt spid="244"/>
                                        </p:tgtEl>
                                        <p:attrNameLst>
                                          <p:attrName>ppt_h</p:attrName>
                                        </p:attrNameLst>
                                      </p:cBhvr>
                                      <p:tavLst>
                                        <p:tav tm="0">
                                          <p:val>
                                            <p:strVal val="ppt_h"/>
                                          </p:val>
                                        </p:tav>
                                        <p:tav tm="100000">
                                          <p:val>
                                            <p:fltVal val="0"/>
                                          </p:val>
                                        </p:tav>
                                      </p:tavLst>
                                    </p:anim>
                                    <p:set>
                                      <p:cBhvr>
                                        <p:cTn id="145" fill="hold">
                                          <p:stCondLst>
                                            <p:cond delay="499"/>
                                          </p:stCondLst>
                                        </p:cTn>
                                        <p:tgtEl>
                                          <p:spTgt spid="244"/>
                                        </p:tgtEl>
                                        <p:attrNameLst>
                                          <p:attrName>style.visibility</p:attrName>
                                        </p:attrNameLst>
                                      </p:cBhvr>
                                      <p:to>
                                        <p:strVal val="hidden"/>
                                      </p:to>
                                    </p:set>
                                  </p:childTnLst>
                                </p:cTn>
                              </p:par>
                            </p:childTnLst>
                          </p:cTn>
                        </p:par>
                        <p:par>
                          <p:cTn id="146" fill="hold">
                            <p:stCondLst>
                              <p:cond delay="2000"/>
                            </p:stCondLst>
                            <p:childTnLst>
                              <p:par>
                                <p:cTn id="147" presetID="23" presetClass="exit" presetSubtype="32" fill="hold" grpId="1" nodeType="afterEffect">
                                  <p:stCondLst>
                                    <p:cond delay="0"/>
                                  </p:stCondLst>
                                  <p:iterate>
                                    <p:tmAbs val="0"/>
                                  </p:iterate>
                                  <p:childTnLst>
                                    <p:anim calcmode="lin" valueType="num">
                                      <p:cBhvr>
                                        <p:cTn id="148" dur="500" fill="hold"/>
                                        <p:tgtEl>
                                          <p:spTgt spid="245"/>
                                        </p:tgtEl>
                                        <p:attrNameLst>
                                          <p:attrName>ppt_w</p:attrName>
                                        </p:attrNameLst>
                                      </p:cBhvr>
                                      <p:tavLst>
                                        <p:tav tm="0">
                                          <p:val>
                                            <p:strVal val="ppt_w"/>
                                          </p:val>
                                        </p:tav>
                                        <p:tav tm="100000">
                                          <p:val>
                                            <p:fltVal val="0"/>
                                          </p:val>
                                        </p:tav>
                                      </p:tavLst>
                                    </p:anim>
                                    <p:anim calcmode="lin" valueType="num">
                                      <p:cBhvr>
                                        <p:cTn id="149" dur="500" fill="hold"/>
                                        <p:tgtEl>
                                          <p:spTgt spid="245"/>
                                        </p:tgtEl>
                                        <p:attrNameLst>
                                          <p:attrName>ppt_h</p:attrName>
                                        </p:attrNameLst>
                                      </p:cBhvr>
                                      <p:tavLst>
                                        <p:tav tm="0">
                                          <p:val>
                                            <p:strVal val="ppt_h"/>
                                          </p:val>
                                        </p:tav>
                                        <p:tav tm="100000">
                                          <p:val>
                                            <p:fltVal val="0"/>
                                          </p:val>
                                        </p:tav>
                                      </p:tavLst>
                                    </p:anim>
                                    <p:set>
                                      <p:cBhvr>
                                        <p:cTn id="150" fill="hold">
                                          <p:stCondLst>
                                            <p:cond delay="499"/>
                                          </p:stCondLst>
                                        </p:cTn>
                                        <p:tgtEl>
                                          <p:spTgt spid="245"/>
                                        </p:tgtEl>
                                        <p:attrNameLst>
                                          <p:attrName>style.visibility</p:attrName>
                                        </p:attrNameLst>
                                      </p:cBhvr>
                                      <p:to>
                                        <p:strVal val="hidden"/>
                                      </p:to>
                                    </p:set>
                                  </p:childTnLst>
                                </p:cTn>
                              </p:par>
                            </p:childTnLst>
                          </p:cTn>
                        </p:par>
                        <p:par>
                          <p:cTn id="151" fill="hold">
                            <p:stCondLst>
                              <p:cond delay="2500"/>
                            </p:stCondLst>
                            <p:childTnLst>
                              <p:par>
                                <p:cTn id="152" presetID="23" presetClass="exit" presetSubtype="32" fill="hold" grpId="1" nodeType="afterEffect">
                                  <p:stCondLst>
                                    <p:cond delay="0"/>
                                  </p:stCondLst>
                                  <p:iterate>
                                    <p:tmAbs val="0"/>
                                  </p:iterate>
                                  <p:childTnLst>
                                    <p:anim calcmode="lin" valueType="num">
                                      <p:cBhvr>
                                        <p:cTn id="153" dur="500" fill="hold"/>
                                        <p:tgtEl>
                                          <p:spTgt spid="246"/>
                                        </p:tgtEl>
                                        <p:attrNameLst>
                                          <p:attrName>ppt_w</p:attrName>
                                        </p:attrNameLst>
                                      </p:cBhvr>
                                      <p:tavLst>
                                        <p:tav tm="0">
                                          <p:val>
                                            <p:strVal val="ppt_w"/>
                                          </p:val>
                                        </p:tav>
                                        <p:tav tm="100000">
                                          <p:val>
                                            <p:fltVal val="0"/>
                                          </p:val>
                                        </p:tav>
                                      </p:tavLst>
                                    </p:anim>
                                    <p:anim calcmode="lin" valueType="num">
                                      <p:cBhvr>
                                        <p:cTn id="154" dur="500" fill="hold"/>
                                        <p:tgtEl>
                                          <p:spTgt spid="246"/>
                                        </p:tgtEl>
                                        <p:attrNameLst>
                                          <p:attrName>ppt_h</p:attrName>
                                        </p:attrNameLst>
                                      </p:cBhvr>
                                      <p:tavLst>
                                        <p:tav tm="0">
                                          <p:val>
                                            <p:strVal val="ppt_h"/>
                                          </p:val>
                                        </p:tav>
                                        <p:tav tm="100000">
                                          <p:val>
                                            <p:fltVal val="0"/>
                                          </p:val>
                                        </p:tav>
                                      </p:tavLst>
                                    </p:anim>
                                    <p:set>
                                      <p:cBhvr>
                                        <p:cTn id="155" fill="hold">
                                          <p:stCondLst>
                                            <p:cond delay="499"/>
                                          </p:stCondLst>
                                        </p:cTn>
                                        <p:tgtEl>
                                          <p:spTgt spid="246"/>
                                        </p:tgtEl>
                                        <p:attrNameLst>
                                          <p:attrName>style.visibility</p:attrName>
                                        </p:attrNameLst>
                                      </p:cBhvr>
                                      <p:to>
                                        <p:strVal val="hidden"/>
                                      </p:to>
                                    </p:set>
                                  </p:childTnLst>
                                </p:cTn>
                              </p:par>
                            </p:childTnLst>
                          </p:cTn>
                        </p:par>
                        <p:par>
                          <p:cTn id="156" fill="hold">
                            <p:stCondLst>
                              <p:cond delay="3000"/>
                            </p:stCondLst>
                            <p:childTnLst>
                              <p:par>
                                <p:cTn id="157" presetID="23" presetClass="exit" presetSubtype="32" fill="hold" grpId="1" nodeType="afterEffect">
                                  <p:stCondLst>
                                    <p:cond delay="0"/>
                                  </p:stCondLst>
                                  <p:iterate>
                                    <p:tmAbs val="0"/>
                                  </p:iterate>
                                  <p:childTnLst>
                                    <p:anim calcmode="lin" valueType="num">
                                      <p:cBhvr>
                                        <p:cTn id="158" dur="1000" fill="hold"/>
                                        <p:tgtEl>
                                          <p:spTgt spid="235"/>
                                        </p:tgtEl>
                                        <p:attrNameLst>
                                          <p:attrName>ppt_w</p:attrName>
                                        </p:attrNameLst>
                                      </p:cBhvr>
                                      <p:tavLst>
                                        <p:tav tm="0">
                                          <p:val>
                                            <p:strVal val="ppt_w"/>
                                          </p:val>
                                        </p:tav>
                                        <p:tav tm="100000">
                                          <p:val>
                                            <p:fltVal val="0"/>
                                          </p:val>
                                        </p:tav>
                                      </p:tavLst>
                                    </p:anim>
                                    <p:anim calcmode="lin" valueType="num">
                                      <p:cBhvr>
                                        <p:cTn id="159" dur="1000" fill="hold"/>
                                        <p:tgtEl>
                                          <p:spTgt spid="235"/>
                                        </p:tgtEl>
                                        <p:attrNameLst>
                                          <p:attrName>ppt_h</p:attrName>
                                        </p:attrNameLst>
                                      </p:cBhvr>
                                      <p:tavLst>
                                        <p:tav tm="0">
                                          <p:val>
                                            <p:strVal val="ppt_h"/>
                                          </p:val>
                                        </p:tav>
                                        <p:tav tm="100000">
                                          <p:val>
                                            <p:fltVal val="0"/>
                                          </p:val>
                                        </p:tav>
                                      </p:tavLst>
                                    </p:anim>
                                    <p:set>
                                      <p:cBhvr>
                                        <p:cTn id="160" fill="hold">
                                          <p:stCondLst>
                                            <p:cond delay="999"/>
                                          </p:stCondLst>
                                        </p:cTn>
                                        <p:tgtEl>
                                          <p:spTgt spid="235"/>
                                        </p:tgtEl>
                                        <p:attrNameLst>
                                          <p:attrName>style.visibility</p:attrName>
                                        </p:attrNameLst>
                                      </p:cBhvr>
                                      <p:to>
                                        <p:strVal val="hidden"/>
                                      </p:to>
                                    </p:set>
                                  </p:childTnLst>
                                </p:cTn>
                              </p:par>
                            </p:childTnLst>
                          </p:cTn>
                        </p:par>
                        <p:par>
                          <p:cTn id="161" fill="hold">
                            <p:stCondLst>
                              <p:cond delay="4000"/>
                            </p:stCondLst>
                            <p:childTnLst>
                              <p:par>
                                <p:cTn id="162" presetID="23" presetClass="exit" presetSubtype="32" fill="hold" grpId="1" nodeType="afterEffect">
                                  <p:stCondLst>
                                    <p:cond delay="0"/>
                                  </p:stCondLst>
                                  <p:iterate>
                                    <p:tmAbs val="0"/>
                                  </p:iterate>
                                  <p:childTnLst>
                                    <p:anim calcmode="lin" valueType="num">
                                      <p:cBhvr>
                                        <p:cTn id="163" dur="1000" fill="hold"/>
                                        <p:tgtEl>
                                          <p:spTgt spid="236"/>
                                        </p:tgtEl>
                                        <p:attrNameLst>
                                          <p:attrName>ppt_w</p:attrName>
                                        </p:attrNameLst>
                                      </p:cBhvr>
                                      <p:tavLst>
                                        <p:tav tm="0">
                                          <p:val>
                                            <p:strVal val="ppt_w"/>
                                          </p:val>
                                        </p:tav>
                                        <p:tav tm="100000">
                                          <p:val>
                                            <p:fltVal val="0"/>
                                          </p:val>
                                        </p:tav>
                                      </p:tavLst>
                                    </p:anim>
                                    <p:anim calcmode="lin" valueType="num">
                                      <p:cBhvr>
                                        <p:cTn id="164" dur="1000" fill="hold"/>
                                        <p:tgtEl>
                                          <p:spTgt spid="236"/>
                                        </p:tgtEl>
                                        <p:attrNameLst>
                                          <p:attrName>ppt_h</p:attrName>
                                        </p:attrNameLst>
                                      </p:cBhvr>
                                      <p:tavLst>
                                        <p:tav tm="0">
                                          <p:val>
                                            <p:strVal val="ppt_h"/>
                                          </p:val>
                                        </p:tav>
                                        <p:tav tm="100000">
                                          <p:val>
                                            <p:fltVal val="0"/>
                                          </p:val>
                                        </p:tav>
                                      </p:tavLst>
                                    </p:anim>
                                    <p:set>
                                      <p:cBhvr>
                                        <p:cTn id="165" fill="hold">
                                          <p:stCondLst>
                                            <p:cond delay="999"/>
                                          </p:stCondLst>
                                        </p:cTn>
                                        <p:tgtEl>
                                          <p:spTgt spid="236"/>
                                        </p:tgtEl>
                                        <p:attrNameLst>
                                          <p:attrName>style.visibility</p:attrName>
                                        </p:attrNameLst>
                                      </p:cBhvr>
                                      <p:to>
                                        <p:strVal val="hidden"/>
                                      </p:to>
                                    </p:set>
                                  </p:childTnLst>
                                </p:cTn>
                              </p:par>
                            </p:childTnLst>
                          </p:cTn>
                        </p:par>
                        <p:par>
                          <p:cTn id="166" fill="hold">
                            <p:stCondLst>
                              <p:cond delay="5000"/>
                            </p:stCondLst>
                            <p:childTnLst>
                              <p:par>
                                <p:cTn id="167" presetID="23" presetClass="exit" presetSubtype="32" fill="hold" grpId="1" nodeType="afterEffect">
                                  <p:stCondLst>
                                    <p:cond delay="0"/>
                                  </p:stCondLst>
                                  <p:iterate>
                                    <p:tmAbs val="0"/>
                                  </p:iterate>
                                  <p:childTnLst>
                                    <p:anim calcmode="lin" valueType="num">
                                      <p:cBhvr>
                                        <p:cTn id="168" dur="1000" fill="hold"/>
                                        <p:tgtEl>
                                          <p:spTgt spid="237"/>
                                        </p:tgtEl>
                                        <p:attrNameLst>
                                          <p:attrName>ppt_w</p:attrName>
                                        </p:attrNameLst>
                                      </p:cBhvr>
                                      <p:tavLst>
                                        <p:tav tm="0">
                                          <p:val>
                                            <p:strVal val="ppt_w"/>
                                          </p:val>
                                        </p:tav>
                                        <p:tav tm="100000">
                                          <p:val>
                                            <p:fltVal val="0"/>
                                          </p:val>
                                        </p:tav>
                                      </p:tavLst>
                                    </p:anim>
                                    <p:anim calcmode="lin" valueType="num">
                                      <p:cBhvr>
                                        <p:cTn id="169" dur="1000" fill="hold"/>
                                        <p:tgtEl>
                                          <p:spTgt spid="237"/>
                                        </p:tgtEl>
                                        <p:attrNameLst>
                                          <p:attrName>ppt_h</p:attrName>
                                        </p:attrNameLst>
                                      </p:cBhvr>
                                      <p:tavLst>
                                        <p:tav tm="0">
                                          <p:val>
                                            <p:strVal val="ppt_h"/>
                                          </p:val>
                                        </p:tav>
                                        <p:tav tm="100000">
                                          <p:val>
                                            <p:fltVal val="0"/>
                                          </p:val>
                                        </p:tav>
                                      </p:tavLst>
                                    </p:anim>
                                    <p:set>
                                      <p:cBhvr>
                                        <p:cTn id="170" fill="hold">
                                          <p:stCondLst>
                                            <p:cond delay="999"/>
                                          </p:stCondLst>
                                        </p:cTn>
                                        <p:tgtEl>
                                          <p:spTgt spid="237"/>
                                        </p:tgtEl>
                                        <p:attrNameLst>
                                          <p:attrName>style.visibility</p:attrName>
                                        </p:attrNameLst>
                                      </p:cBhvr>
                                      <p:to>
                                        <p:strVal val="hidden"/>
                                      </p:to>
                                    </p:set>
                                  </p:childTnLst>
                                </p:cTn>
                              </p:par>
                            </p:childTnLst>
                          </p:cTn>
                        </p:par>
                        <p:par>
                          <p:cTn id="171" fill="hold">
                            <p:stCondLst>
                              <p:cond delay="6000"/>
                            </p:stCondLst>
                            <p:childTnLst>
                              <p:par>
                                <p:cTn id="172" presetID="23" presetClass="exit" presetSubtype="32" fill="hold" grpId="1" nodeType="afterEffect">
                                  <p:stCondLst>
                                    <p:cond delay="0"/>
                                  </p:stCondLst>
                                  <p:iterate>
                                    <p:tmAbs val="0"/>
                                  </p:iterate>
                                  <p:childTnLst>
                                    <p:anim calcmode="lin" valueType="num">
                                      <p:cBhvr>
                                        <p:cTn id="173" dur="1000" fill="hold"/>
                                        <p:tgtEl>
                                          <p:spTgt spid="238"/>
                                        </p:tgtEl>
                                        <p:attrNameLst>
                                          <p:attrName>ppt_w</p:attrName>
                                        </p:attrNameLst>
                                      </p:cBhvr>
                                      <p:tavLst>
                                        <p:tav tm="0">
                                          <p:val>
                                            <p:strVal val="ppt_w"/>
                                          </p:val>
                                        </p:tav>
                                        <p:tav tm="100000">
                                          <p:val>
                                            <p:fltVal val="0"/>
                                          </p:val>
                                        </p:tav>
                                      </p:tavLst>
                                    </p:anim>
                                    <p:anim calcmode="lin" valueType="num">
                                      <p:cBhvr>
                                        <p:cTn id="174" dur="1000" fill="hold"/>
                                        <p:tgtEl>
                                          <p:spTgt spid="238"/>
                                        </p:tgtEl>
                                        <p:attrNameLst>
                                          <p:attrName>ppt_h</p:attrName>
                                        </p:attrNameLst>
                                      </p:cBhvr>
                                      <p:tavLst>
                                        <p:tav tm="0">
                                          <p:val>
                                            <p:strVal val="ppt_h"/>
                                          </p:val>
                                        </p:tav>
                                        <p:tav tm="100000">
                                          <p:val>
                                            <p:fltVal val="0"/>
                                          </p:val>
                                        </p:tav>
                                      </p:tavLst>
                                    </p:anim>
                                    <p:set>
                                      <p:cBhvr>
                                        <p:cTn id="175" fill="hold">
                                          <p:stCondLst>
                                            <p:cond delay="999"/>
                                          </p:stCondLst>
                                        </p:cTn>
                                        <p:tgtEl>
                                          <p:spTgt spid="238"/>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 presetClass="path" presetSubtype="0" accel="50000" decel="50000" fill="hold" nodeType="clickEffect">
                                  <p:stCondLst>
                                    <p:cond delay="0"/>
                                  </p:stCondLst>
                                  <p:childTnLst>
                                    <p:animMotion origin="layout" path="M 0.000000 0.000000 L 0.088672 0.001389" pathEditMode="relative">
                                      <p:cBhvr>
                                        <p:cTn id="179" dur="500" fill="hold"/>
                                        <p:tgtEl>
                                          <p:spTgt spid="231"/>
                                        </p:tgtEl>
                                        <p:attrNameLst>
                                          <p:attrName>ppt_x</p:attrName>
                                          <p:attrName>ppt_y</p:attrName>
                                        </p:attrNameLst>
                                      </p:cBhvr>
                                    </p:animMotion>
                                  </p:childTnLst>
                                </p:cTn>
                              </p:par>
                            </p:childTnLst>
                          </p:cTn>
                        </p:par>
                        <p:par>
                          <p:cTn id="180" fill="hold">
                            <p:stCondLst>
                              <p:cond delay="0"/>
                            </p:stCondLst>
                            <p:childTnLst>
                              <p:par>
                                <p:cTn id="181" presetID="-1" presetClass="path" presetSubtype="0" accel="50000" decel="50000" fill="hold" nodeType="afterEffect">
                                  <p:stCondLst>
                                    <p:cond delay="0"/>
                                  </p:stCondLst>
                                  <p:childTnLst>
                                    <p:animMotion origin="layout" path="M 0.000000 0.000000 L 0.078326 0.001389" pathEditMode="relative">
                                      <p:cBhvr>
                                        <p:cTn id="182" dur="500" fill="hold"/>
                                        <p:tgtEl>
                                          <p:spTgt spid="250"/>
                                        </p:tgtEl>
                                        <p:attrNameLst>
                                          <p:attrName>ppt_x</p:attrName>
                                          <p:attrName>ppt_y</p:attrName>
                                        </p:attrNameLst>
                                      </p:cBhvr>
                                    </p:animMotion>
                                  </p:childTnLst>
                                </p:cTn>
                              </p:par>
                            </p:childTnLst>
                          </p:cTn>
                        </p:par>
                        <p:par>
                          <p:cTn id="183" fill="hold">
                            <p:stCondLst>
                              <p:cond delay="0"/>
                            </p:stCondLst>
                            <p:childTnLst>
                              <p:par>
                                <p:cTn id="184" presetID="-1" presetClass="path" presetSubtype="0" accel="50000" decel="50000" fill="hold" nodeType="afterEffect">
                                  <p:stCondLst>
                                    <p:cond delay="0"/>
                                  </p:stCondLst>
                                  <p:childTnLst>
                                    <p:animMotion origin="layout" path="M 0.000000 0.000000 L 0.093315 -0.001157" pathEditMode="relative">
                                      <p:cBhvr>
                                        <p:cTn id="185" dur="500" fill="hold"/>
                                        <p:tgtEl>
                                          <p:spTgt spid="225"/>
                                        </p:tgtEl>
                                        <p:attrNameLst>
                                          <p:attrName>ppt_x</p:attrName>
                                          <p:attrName>ppt_y</p:attrName>
                                        </p:attrNameLst>
                                      </p:cBhvr>
                                    </p:animMotion>
                                  </p:childTnLst>
                                </p:cTn>
                              </p:par>
                            </p:childTnLst>
                          </p:cTn>
                        </p:par>
                        <p:par>
                          <p:cTn id="186" fill="hold">
                            <p:stCondLst>
                              <p:cond delay="0"/>
                            </p:stCondLst>
                            <p:childTnLst>
                              <p:par>
                                <p:cTn id="187" presetID="-1" presetClass="path" presetSubtype="0" accel="50000" decel="50000" fill="hold" nodeType="withEffect">
                                  <p:stCondLst>
                                    <p:cond delay="0"/>
                                  </p:stCondLst>
                                  <p:childTnLst>
                                    <p:animMotion origin="layout" path="M 0.000000 0.000000 L 0.090222 0.002083" pathEditMode="relative">
                                      <p:cBhvr>
                                        <p:cTn id="188" dur="500" fill="hold"/>
                                        <p:tgtEl>
                                          <p:spTgt spid="249"/>
                                        </p:tgtEl>
                                        <p:attrNameLst>
                                          <p:attrName>ppt_x</p:attrName>
                                          <p:attrName>ppt_y</p:attrName>
                                        </p:attrNameLst>
                                      </p:cBhvr>
                                    </p:animMotion>
                                  </p:childTnLst>
                                </p:cTn>
                              </p:par>
                            </p:childTnLst>
                          </p:cTn>
                        </p:par>
                        <p:par>
                          <p:cTn id="189" fill="hold">
                            <p:stCondLst>
                              <p:cond delay="0"/>
                            </p:stCondLst>
                            <p:childTnLst>
                              <p:par>
                                <p:cTn id="190" presetID="-1" presetClass="path" presetSubtype="0" accel="50000" decel="50000" fill="hold" nodeType="afterEffect">
                                  <p:stCondLst>
                                    <p:cond delay="0"/>
                                  </p:stCondLst>
                                  <p:childTnLst>
                                    <p:animMotion origin="layout" path="M 0.000000 0.000000 L 0.101172 0.000000" pathEditMode="relative">
                                      <p:cBhvr>
                                        <p:cTn id="191" dur="500" fill="hold"/>
                                        <p:tgtEl>
                                          <p:spTgt spid="228"/>
                                        </p:tgtEl>
                                        <p:attrNameLst>
                                          <p:attrName>ppt_x</p:attrName>
                                          <p:attrName>ppt_y</p:attrName>
                                        </p:attrNameLst>
                                      </p:cBhvr>
                                    </p:animMotion>
                                  </p:childTnLst>
                                </p:cTn>
                              </p:par>
                            </p:childTnLst>
                          </p:cTn>
                        </p:par>
                        <p:par>
                          <p:cTn id="192" fill="hold">
                            <p:stCondLst>
                              <p:cond delay="0"/>
                            </p:stCondLst>
                            <p:childTnLst>
                              <p:par>
                                <p:cTn id="193" presetID="-1" presetClass="path" presetSubtype="0" accel="50000" decel="50000" fill="hold" nodeType="withEffect">
                                  <p:stCondLst>
                                    <p:cond delay="0"/>
                                  </p:stCondLst>
                                  <p:childTnLst>
                                    <p:animMotion origin="layout" path="M 0.000000 0.000000 L 0.096328 0.000694" pathEditMode="relative">
                                      <p:cBhvr>
                                        <p:cTn id="194" dur="500" fill="hold"/>
                                        <p:tgtEl>
                                          <p:spTgt spid="248"/>
                                        </p:tgtEl>
                                        <p:attrNameLst>
                                          <p:attrName>ppt_x</p:attrName>
                                          <p:attrName>ppt_y</p:attrName>
                                        </p:attrNameLst>
                                      </p:cBhvr>
                                    </p:animMotion>
                                  </p:childTnLst>
                                </p:cTn>
                              </p:par>
                            </p:childTnLst>
                          </p:cTn>
                        </p:par>
                      </p:childTnLst>
                    </p:cTn>
                  </p:par>
                  <p:par>
                    <p:cTn id="195" fill="hold">
                      <p:stCondLst>
                        <p:cond delay="indefinite"/>
                      </p:stCondLst>
                      <p:childTnLst>
                        <p:par>
                          <p:cTn id="196" fill="hold">
                            <p:stCondLst>
                              <p:cond delay="0"/>
                            </p:stCondLst>
                            <p:childTnLst>
                              <p:par>
                                <p:cTn id="197" presetID="-1" presetClass="path" presetSubtype="0" accel="50000" decel="50000" fill="hold" nodeType="clickEffect">
                                  <p:stCondLst>
                                    <p:cond delay="0"/>
                                  </p:stCondLst>
                                  <p:childTnLst>
                                    <p:animMotion origin="layout" path="M 0.000000 0.000000 C 0.000000 0.000000 -0.228015 0.006275 -0.245874 0.027937 C -0.291265 0.082996 -0.287109 0.354167 -0.287109 0.354167" pathEditMode="relative">
                                      <p:cBhvr>
                                        <p:cTn id="198" dur="750" fill="hold"/>
                                        <p:tgtEl>
                                          <p:spTgt spid="253"/>
                                        </p:tgtEl>
                                        <p:attrNameLst>
                                          <p:attrName>ppt_x</p:attrName>
                                          <p:attrName>ppt_y</p:attrName>
                                        </p:attrNameLst>
                                      </p:cBhvr>
                                    </p:animMotion>
                                  </p:childTnLst>
                                </p:cTn>
                              </p:par>
                            </p:childTnLst>
                          </p:cTn>
                        </p:par>
                        <p:par>
                          <p:cTn id="199" fill="hold">
                            <p:stCondLst>
                              <p:cond delay="750"/>
                            </p:stCondLst>
                            <p:childTnLst>
                              <p:par>
                                <p:cTn id="200" presetID="22" presetClass="entr" presetSubtype="4" fill="hold" grpId="0" nodeType="afterEffect">
                                  <p:stCondLst>
                                    <p:cond delay="200"/>
                                  </p:stCondLst>
                                  <p:iterate>
                                    <p:tmAbs val="0"/>
                                  </p:iterate>
                                  <p:childTnLst>
                                    <p:set>
                                      <p:cBhvr>
                                        <p:cTn id="201" fill="hold"/>
                                        <p:tgtEl>
                                          <p:spTgt spid="254"/>
                                        </p:tgtEl>
                                        <p:attrNameLst>
                                          <p:attrName>style.visibility</p:attrName>
                                        </p:attrNameLst>
                                      </p:cBhvr>
                                      <p:to>
                                        <p:strVal val="visible"/>
                                      </p:to>
                                    </p:set>
                                    <p:animEffect transition="in" filter="wipe(down)">
                                      <p:cBhvr>
                                        <p:cTn id="202"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bldLvl="5" animBg="1" advAuto="0"/>
      <p:bldP spid="219" grpId="0" animBg="1" advAuto="0"/>
      <p:bldP spid="222" grpId="0" animBg="1" advAuto="0"/>
      <p:bldP spid="225" grpId="0" animBg="1" advAuto="0"/>
      <p:bldP spid="228" grpId="0" animBg="1" advAuto="0"/>
      <p:bldP spid="231" grpId="0" animBg="1" advAuto="0"/>
      <p:bldP spid="232" grpId="0" animBg="1" advAuto="0"/>
      <p:bldP spid="233" grpId="0" animBg="1" advAuto="0"/>
      <p:bldP spid="234" grpId="0" animBg="1" advAuto="0"/>
      <p:bldP spid="235" grpId="0" animBg="1" advAuto="0"/>
      <p:bldP spid="235" grpId="1" animBg="1" advAuto="0"/>
      <p:bldP spid="236" grpId="0" animBg="1" advAuto="0"/>
      <p:bldP spid="236" grpId="1" animBg="1" advAuto="0"/>
      <p:bldP spid="237" grpId="0" animBg="1" advAuto="0"/>
      <p:bldP spid="237" grpId="1" animBg="1" advAuto="0"/>
      <p:bldP spid="238" grpId="0" animBg="1" advAuto="0"/>
      <p:bldP spid="238" grpId="1" animBg="1" advAuto="0"/>
      <p:bldP spid="239" grpId="0" animBg="1" advAuto="0"/>
      <p:bldP spid="240" grpId="0" animBg="1" advAuto="0"/>
      <p:bldP spid="240" grpId="1" animBg="1" advAuto="0"/>
      <p:bldP spid="241" grpId="0" animBg="1" advAuto="0"/>
      <p:bldP spid="241" grpId="1" animBg="1" advAuto="0"/>
      <p:bldP spid="242" grpId="0" animBg="1" advAuto="0"/>
      <p:bldP spid="243" grpId="0" animBg="1" advAuto="0"/>
      <p:bldP spid="243" grpId="1" animBg="1" advAuto="0"/>
      <p:bldP spid="244" grpId="0" animBg="1" advAuto="0"/>
      <p:bldP spid="244" grpId="1" animBg="1" advAuto="0"/>
      <p:bldP spid="245" grpId="0" animBg="1" advAuto="0"/>
      <p:bldP spid="245" grpId="1" animBg="1" advAuto="0"/>
      <p:bldP spid="246" grpId="0" animBg="1" advAuto="0"/>
      <p:bldP spid="246" grpId="1" animBg="1" advAuto="0"/>
      <p:bldP spid="247" grpId="0" animBg="1" advAuto="0"/>
      <p:bldP spid="248" grpId="0" animBg="1" advAuto="0"/>
      <p:bldP spid="249" grpId="0" animBg="1" advAuto="0"/>
      <p:bldP spid="250" grpId="0" animBg="1" advAuto="0"/>
      <p:bldP spid="253" grpId="0" animBg="1" advAuto="0"/>
      <p:bldP spid="254" grpId="0"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1951</Words>
  <Application>Microsoft Office PowerPoint</Application>
  <PresentationFormat>Custom</PresentationFormat>
  <Paragraphs>250</Paragraphs>
  <Slides>11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vt:lpstr>
      <vt:lpstr>Arial Narrow</vt:lpstr>
      <vt:lpstr>Bradley Hand ITC TT-Bold</vt:lpstr>
      <vt:lpstr>Courier New</vt:lpstr>
      <vt:lpstr>Gill Sans</vt:lpstr>
      <vt:lpstr>Helvetica</vt:lpstr>
      <vt:lpstr>Lucida Grande</vt:lpstr>
      <vt:lpstr>Marker Felt</vt:lpstr>
      <vt:lpstr>Menlo Regular</vt:lpstr>
      <vt:lpstr>Optima</vt:lpstr>
      <vt:lpstr>Times New Roman</vt:lpstr>
      <vt:lpstr>Verdana</vt:lpstr>
      <vt:lpstr>White</vt:lpstr>
      <vt:lpstr>The ADT Map</vt:lpstr>
      <vt:lpstr>The ADT Map</vt:lpstr>
      <vt:lpstr>The ADT Map</vt:lpstr>
      <vt:lpstr>The ADT Map</vt:lpstr>
      <vt:lpstr>The ADT Map</vt:lpstr>
      <vt:lpstr>Map Implementations</vt:lpstr>
      <vt:lpstr>An Array-Based Map</vt:lpstr>
      <vt:lpstr>An Array-Based Map</vt:lpstr>
      <vt:lpstr>An Array-Based Map</vt:lpstr>
      <vt:lpstr>An Array-Based Map</vt:lpstr>
      <vt:lpstr>A Sorted Linked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ADT Map</dc:title>
  <cp:lastModifiedBy>Anandaraj Jeeva Rathinam (Integra)</cp:lastModifiedBy>
  <cp:revision>3</cp:revision>
  <dcterms:modified xsi:type="dcterms:W3CDTF">2024-05-22T06:00:30Z</dcterms:modified>
</cp:coreProperties>
</file>